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75" r:id="rId4"/>
    <p:sldId id="276" r:id="rId5"/>
    <p:sldId id="257" r:id="rId6"/>
    <p:sldId id="259" r:id="rId7"/>
    <p:sldId id="260" r:id="rId8"/>
    <p:sldId id="261" r:id="rId9"/>
    <p:sldId id="263" r:id="rId10"/>
    <p:sldId id="264" r:id="rId11"/>
    <p:sldId id="270" r:id="rId12"/>
    <p:sldId id="265" r:id="rId13"/>
    <p:sldId id="277" r:id="rId14"/>
    <p:sldId id="266" r:id="rId15"/>
    <p:sldId id="267" r:id="rId16"/>
    <p:sldId id="268" r:id="rId17"/>
    <p:sldId id="269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2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72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1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72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23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58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66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4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0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5C4A-90E7-4379-B38F-3E250F6B44D3}" type="datetimeFigureOut">
              <a:rPr lang="fr-FR" smtClean="0"/>
              <a:t>02/09/2015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D5476-8C2D-48A8-95C7-401B21E10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89410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9600" b="1" i="1" dirty="0" smtClean="0"/>
              <a:t>                                  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87788"/>
            <a:ext cx="9144000" cy="2810192"/>
          </a:xfrm>
        </p:spPr>
        <p:txBody>
          <a:bodyPr>
            <a:normAutofit fontScale="70000" lnSpcReduction="20000"/>
          </a:bodyPr>
          <a:lstStyle/>
          <a:p>
            <a:r>
              <a:rPr lang="fr-FR" sz="2800" b="1" i="1" dirty="0" smtClean="0"/>
              <a:t>Le protocole Bachelot, la loi santé, le master</a:t>
            </a:r>
            <a:r>
              <a:rPr lang="fr-FR" sz="2800" b="1" i="1" dirty="0"/>
              <a:t> </a:t>
            </a:r>
            <a:r>
              <a:rPr lang="fr-FR" sz="2800" b="1" i="1" dirty="0" smtClean="0"/>
              <a:t>…                                                                                   ça change quoi ? </a:t>
            </a:r>
          </a:p>
          <a:p>
            <a:endParaRPr lang="fr-FR" sz="2800" b="1" i="1" dirty="0"/>
          </a:p>
          <a:p>
            <a:r>
              <a:rPr lang="fr-FR" sz="2800" b="1" i="1" dirty="0" smtClean="0"/>
              <a:t>     </a:t>
            </a:r>
          </a:p>
          <a:p>
            <a:endParaRPr lang="fr-FR" sz="2800" b="1" i="1" dirty="0" smtClean="0"/>
          </a:p>
          <a:p>
            <a:r>
              <a:rPr lang="fr-FR" sz="2800" b="1" dirty="0"/>
              <a:t>Bordeaux, le 11 juin 2015, </a:t>
            </a:r>
            <a:r>
              <a:rPr lang="fr-FR" sz="2800" b="1" dirty="0" smtClean="0"/>
              <a:t>AIDARA                                                                                                  Besançon, le 28 aout 2015, Collectif FCB</a:t>
            </a:r>
          </a:p>
          <a:p>
            <a:endParaRPr lang="fr-FR" sz="2800" b="1" dirty="0"/>
          </a:p>
          <a:p>
            <a:r>
              <a:rPr lang="fr-FR" sz="1600" b="1" i="1" dirty="0" smtClean="0"/>
              <a:t>Vincent PORTEOUS : </a:t>
            </a:r>
            <a:r>
              <a:rPr lang="fr-FR" sz="1600" i="1" dirty="0" smtClean="0"/>
              <a:t>Collectif IADE de l’UFMICT-Fédération santé-action sociale CGT</a:t>
            </a:r>
            <a:r>
              <a:rPr lang="fr-FR" sz="1600" b="1" i="1" dirty="0" smtClean="0"/>
              <a:t> </a:t>
            </a:r>
            <a:r>
              <a:rPr lang="fr-FR" sz="1600" b="1" i="1" dirty="0"/>
              <a:t> </a:t>
            </a:r>
            <a:r>
              <a:rPr lang="fr-FR" sz="1600" i="1" dirty="0" smtClean="0"/>
              <a:t> et  </a:t>
            </a:r>
            <a:r>
              <a:rPr lang="fr-FR" sz="1600" b="1" i="1" dirty="0" smtClean="0"/>
              <a:t>Jean Marc SERRAT </a:t>
            </a:r>
            <a:r>
              <a:rPr lang="fr-FR" sz="1600" i="1" dirty="0" smtClean="0"/>
              <a:t>: SNIA</a:t>
            </a:r>
          </a:p>
          <a:p>
            <a:endParaRPr lang="fr-FR" sz="1600" b="1" i="1" dirty="0" smtClean="0"/>
          </a:p>
          <a:p>
            <a:endParaRPr lang="fr-FR" sz="16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018347" y="1189410"/>
            <a:ext cx="41553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0" i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IADE</a:t>
            </a:r>
            <a:endParaRPr lang="fr-FR" sz="1600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  <a:t>Avant le master :</a:t>
            </a:r>
            <a:endParaRPr lang="fr-FR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professions infirmières étaient issues d’écoles professionnelles sous tutelle exclusive du ministère de la santé </a:t>
            </a:r>
          </a:p>
          <a:p>
            <a:r>
              <a:rPr lang="fr-FR" dirty="0" smtClean="0"/>
              <a:t>La reconnaissance des études était « bac plus 2  »,  ce qui a entrainé de facto une grille indiciaire au niveau « bac plus 2 » et ce, au mépris de la durée réelle des études et de nos responsabilités.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Les raisons de cette sous-reconnaissance ? </a:t>
            </a:r>
          </a:p>
          <a:p>
            <a:pPr marL="0" indent="0">
              <a:buNone/>
            </a:pPr>
            <a:r>
              <a:rPr lang="fr-FR" dirty="0" smtClean="0"/>
              <a:t>&gt; Tutelle Ministère de la Santé ; contenu des études monothématique et mono centré, pas de recherche ; enseignement clinique assimilé à un  simple stage.                                                                                   Enfin : celui qui reconnaitrait, paierait !</a:t>
            </a:r>
          </a:p>
          <a:p>
            <a:pPr marL="0" indent="0">
              <a:buNone/>
            </a:pPr>
            <a:r>
              <a:rPr lang="fr-FR" dirty="0" smtClean="0"/>
              <a:t>&gt; Poids médical et leur phobie du principe « des vases communicants » </a:t>
            </a:r>
          </a:p>
          <a:p>
            <a:pPr marL="0" indent="0">
              <a:buNone/>
            </a:pPr>
            <a:r>
              <a:rPr lang="fr-FR" dirty="0" smtClean="0"/>
              <a:t>&gt; Poids </a:t>
            </a:r>
            <a:r>
              <a:rPr lang="fr-FR" dirty="0"/>
              <a:t>historique de nos origines ! </a:t>
            </a:r>
          </a:p>
          <a:p>
            <a:pPr marL="0" indent="0">
              <a:buNone/>
            </a:pPr>
            <a:r>
              <a:rPr lang="fr-FR" dirty="0"/>
              <a:t>( sachant qu’historiquement la profession IADE était autant liée aux SF qu’aux IDE 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8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89" y="1690688"/>
            <a:ext cx="6719607" cy="4319747"/>
          </a:xfrm>
        </p:spPr>
      </p:pic>
    </p:spTree>
    <p:extLst>
      <p:ext uri="{BB962C8B-B14F-4D97-AF65-F5344CB8AC3E}">
        <p14:creationId xmlns:p14="http://schemas.microsoft.com/office/powerpoint/2010/main" val="1077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Qu’est-ce qui a été  </a:t>
            </a:r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  <a:t>réellement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  le moteur du changement ?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43100"/>
            <a:ext cx="10515600" cy="4594859"/>
          </a:xfrm>
        </p:spPr>
        <p:txBody>
          <a:bodyPr>
            <a:normAutofit/>
          </a:bodyPr>
          <a:lstStyle/>
          <a:p>
            <a:r>
              <a:rPr lang="fr-FR" dirty="0"/>
              <a:t>L</a:t>
            </a:r>
            <a:r>
              <a:rPr lang="fr-FR" dirty="0" smtClean="0"/>
              <a:t>es « </a:t>
            </a:r>
            <a:r>
              <a:rPr lang="fr-FR" b="1" dirty="0" smtClean="0"/>
              <a:t>accords » ou « traité » européen de </a:t>
            </a:r>
            <a:r>
              <a:rPr lang="fr-FR" b="1" i="1" dirty="0" smtClean="0"/>
              <a:t>Bologne</a:t>
            </a:r>
            <a:r>
              <a:rPr lang="fr-FR" b="1" dirty="0" smtClean="0"/>
              <a:t> </a:t>
            </a:r>
            <a:r>
              <a:rPr lang="fr-FR" dirty="0" smtClean="0"/>
              <a:t>( 19 juin 1999 ) ainsi que les suivants ( Copenhague,  </a:t>
            </a:r>
            <a:r>
              <a:rPr lang="fr-FR" dirty="0" err="1" smtClean="0"/>
              <a:t>etc</a:t>
            </a:r>
            <a:r>
              <a:rPr lang="fr-FR" dirty="0"/>
              <a:t> 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Puis :</a:t>
            </a:r>
          </a:p>
          <a:p>
            <a:r>
              <a:rPr lang="fr-FR" dirty="0" smtClean="0"/>
              <a:t>L’inflexibilité de l ’UE pour les faire appliquer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Puis encore et surtout :</a:t>
            </a:r>
          </a:p>
          <a:p>
            <a:r>
              <a:rPr lang="fr-FR" b="1" dirty="0" smtClean="0"/>
              <a:t>Le mouvement IADE de 2010</a:t>
            </a:r>
          </a:p>
          <a:p>
            <a:r>
              <a:rPr lang="fr-FR" b="1" dirty="0" smtClean="0"/>
              <a:t>Le mouvement EIADE +/- IADE de juin 2014</a:t>
            </a:r>
          </a:p>
          <a:p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Bref : jamais le Ministère de la santé, jamais les tutelles  … </a:t>
            </a:r>
          </a:p>
        </p:txBody>
      </p:sp>
    </p:spTree>
    <p:extLst>
      <p:ext uri="{BB962C8B-B14F-4D97-AF65-F5344CB8AC3E}">
        <p14:creationId xmlns:p14="http://schemas.microsoft.com/office/powerpoint/2010/main" val="32941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Ce constat est essentiel, car notre histoire le montre :</a:t>
            </a:r>
            <a:endParaRPr lang="fr-FR" sz="28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1" y="1783146"/>
            <a:ext cx="6775798" cy="3613336"/>
          </a:xfrm>
        </p:spPr>
      </p:pic>
      <p:sp>
        <p:nvSpPr>
          <p:cNvPr id="5" name="Rectangle 4"/>
          <p:cNvSpPr/>
          <p:nvPr/>
        </p:nvSpPr>
        <p:spPr>
          <a:xfrm>
            <a:off x="838200" y="5942568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« ça », </a:t>
            </a:r>
            <a:r>
              <a:rPr lang="fr-FR" sz="2800" b="1" dirty="0"/>
              <a:t>c’est peut être « mignon » </a:t>
            </a:r>
            <a:r>
              <a:rPr lang="fr-FR" sz="2800" b="1" dirty="0" smtClean="0"/>
              <a:t>…  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mais 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ça ne marche </a:t>
            </a:r>
            <a:r>
              <a:rPr lang="fr-FR" sz="4000" b="1" i="1" dirty="0">
                <a:solidFill>
                  <a:schemeClr val="accent1">
                    <a:lumMod val="50000"/>
                  </a:schemeClr>
                </a:solidFill>
              </a:rPr>
              <a:t>jamais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!!! </a:t>
            </a:r>
          </a:p>
        </p:txBody>
      </p:sp>
    </p:spTree>
    <p:extLst>
      <p:ext uri="{BB962C8B-B14F-4D97-AF65-F5344CB8AC3E}">
        <p14:creationId xmlns:p14="http://schemas.microsoft.com/office/powerpoint/2010/main" val="19191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Le traité de </a:t>
            </a:r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</a:rPr>
              <a:t>Bologne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Système d’uniformisation des formations supérieures dans tous les états signataires ( 45 à ce jour )</a:t>
            </a:r>
          </a:p>
          <a:p>
            <a:r>
              <a:rPr lang="fr-FR" dirty="0" smtClean="0"/>
              <a:t>reconnaissance d’un niveau universitaire ou « </a:t>
            </a:r>
            <a:r>
              <a:rPr lang="fr-FR" dirty="0" err="1" smtClean="0"/>
              <a:t>universitarisation</a:t>
            </a:r>
            <a:r>
              <a:rPr lang="fr-FR" dirty="0" smtClean="0"/>
              <a:t> » de tout diplôme supérieur, y compris les diplômes professionnels et particulièrement ceux du domaine de la santé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La trame du système est :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Positionnement de tout diplôme supérieur sur l’échelle BMD                               ( LMD en France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Acquisition d’ECTS pour faciliter échanges et passerelles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6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 l’arrache et sous très forte pression de l’UE, la France s’est mise en conformité avec le traité qu’elle avait signé en 1999 … après 2007 ! … certains en faisant alors pendant la campagne présidentielle un argument électoral !</a:t>
            </a:r>
          </a:p>
          <a:p>
            <a:r>
              <a:rPr lang="fr-FR" dirty="0" smtClean="0"/>
              <a:t>Cette construction bâclée, calquée sur le système Belge ( </a:t>
            </a:r>
            <a:r>
              <a:rPr lang="fr-FR" dirty="0" err="1" smtClean="0"/>
              <a:t>Bxl</a:t>
            </a:r>
            <a:r>
              <a:rPr lang="fr-FR" dirty="0" smtClean="0"/>
              <a:t> capitale de l’UE ) a négligé de prendre en compte des professionnels à Bac plus 5 depuis plus de 40 ans :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  <a:r>
              <a:rPr lang="fr-FR" b="1" dirty="0" smtClean="0"/>
              <a:t>les IADE !!!</a:t>
            </a:r>
          </a:p>
          <a:p>
            <a:r>
              <a:rPr lang="fr-FR" dirty="0" smtClean="0"/>
              <a:t>Construction négligée et bâclée … à moins que ce ne soit une stratégie pour ne pas contrarier d’autres plans comme nous le verrons au PP 2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4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i="1" dirty="0" smtClean="0">
                <a:solidFill>
                  <a:schemeClr val="accent1">
                    <a:lumMod val="50000"/>
                  </a:schemeClr>
                </a:solidFill>
              </a:rPr>
              <a:t>Aujourd’hui </a:t>
            </a:r>
            <a:r>
              <a:rPr lang="fr-FR" sz="4000" b="1" i="1" dirty="0">
                <a:solidFill>
                  <a:schemeClr val="accent1">
                    <a:lumMod val="50000"/>
                  </a:schemeClr>
                </a:solidFill>
              </a:rPr>
              <a:t>et grâce aux </a:t>
            </a:r>
            <a:r>
              <a:rPr lang="fr-FR" sz="4000" b="1" i="1" dirty="0" smtClean="0">
                <a:solidFill>
                  <a:schemeClr val="accent1">
                    <a:lumMod val="50000"/>
                  </a:schemeClr>
                </a:solidFill>
              </a:rPr>
              <a:t>luttes :</a:t>
            </a:r>
            <a:r>
              <a:rPr lang="fr-FR" sz="4000" b="1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4000" b="1" i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Notre Diplôme d’état est gradué Master avec 120 ECTS ( ex master « 2 » )                                                             Notre DE était alors Bac plus 5 depuis plus de 40 ans, il n’a en aucun cas été « élevé »  au grade master : à l’inverse d’autres professions </a:t>
            </a:r>
            <a:r>
              <a:rPr lang="fr-FR" b="1" dirty="0" smtClean="0"/>
              <a:t>il a été adapté au format universitaire</a:t>
            </a:r>
            <a:r>
              <a:rPr lang="fr-FR" dirty="0" smtClean="0"/>
              <a:t>                                                                                                                  Cela n’est pas juste de la sémantique mais un point essentiel de la légitimité de nos demandes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Notre cursus est toujours </a:t>
            </a:r>
            <a:r>
              <a:rPr lang="fr-FR" b="1" dirty="0" smtClean="0"/>
              <a:t>un cursus sur 7 ans minimum</a:t>
            </a:r>
            <a:r>
              <a:rPr lang="fr-FR" dirty="0" smtClean="0"/>
              <a:t>.                                                            Les deux années d’expérience professionnelle ne devant, à l’heure ou on invente des VAE pour tout et n’importe quoi , et ou le pré requis professionnel est reconnu, ne devant en aucun cas être considérées comme du vide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i="1" dirty="0" smtClean="0"/>
              <a:t>Cela signifie :</a:t>
            </a:r>
            <a:endParaRPr lang="fr-FR" sz="3600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Que pour la Fonction Publique Hospitalière, la profession IADE toute entière est maintenant considérée « niveau Master »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Que nous devons obtenir </a:t>
            </a:r>
            <a:r>
              <a:rPr lang="fr-FR" b="1" u="sng" dirty="0" smtClean="0"/>
              <a:t>pour TOUS </a:t>
            </a:r>
            <a:r>
              <a:rPr lang="fr-FR" dirty="0" smtClean="0"/>
              <a:t>( y compris les secteurs privés )</a:t>
            </a:r>
            <a:r>
              <a:rPr lang="fr-FR" b="1" dirty="0" smtClean="0"/>
              <a:t> </a:t>
            </a:r>
            <a:r>
              <a:rPr lang="fr-FR" dirty="0" smtClean="0"/>
              <a:t>la reconnaissance statutaire, sociale et financière qui découle de ce fait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Que nous devons </a:t>
            </a:r>
            <a:r>
              <a:rPr lang="fr-FR" b="1" u="sng" dirty="0" smtClean="0"/>
              <a:t>saisir les opportunités </a:t>
            </a:r>
            <a:r>
              <a:rPr lang="fr-FR" dirty="0" smtClean="0"/>
              <a:t>qui s’offrent à nous et qui seront de </a:t>
            </a:r>
            <a:r>
              <a:rPr lang="fr-FR" dirty="0" err="1" smtClean="0"/>
              <a:t>tte</a:t>
            </a:r>
            <a:r>
              <a:rPr lang="fr-FR" dirty="0" smtClean="0"/>
              <a:t> façon accordées à d’autres  … que nous le voulions ou pas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0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FAQ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 Que devient « le stock » ?</a:t>
            </a:r>
          </a:p>
          <a:p>
            <a:pPr marL="0" indent="0">
              <a:buNone/>
            </a:pP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i="1" u="sng" dirty="0" smtClean="0">
                <a:solidFill>
                  <a:srgbClr val="FF0000"/>
                </a:solidFill>
              </a:rPr>
              <a:t>Le Stock est mort </a:t>
            </a:r>
            <a:r>
              <a:rPr lang="fr-FR" dirty="0" smtClean="0"/>
              <a:t>… </a:t>
            </a:r>
            <a:r>
              <a:rPr lang="fr-FR" b="1" u="sng" dirty="0" smtClean="0"/>
              <a:t>vive la profession IADE qui est aujourd’hui reconnue master</a:t>
            </a:r>
          </a:p>
          <a:p>
            <a:pPr marL="0" indent="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Nous ne devons plus utiliser ce terme ( stock) imposé par les tutelles pour nous faire avaler l’accident de 2010 de la parte de la reconnaissance de la pénibilité</a:t>
            </a:r>
            <a:br>
              <a:rPr lang="fr-FR" dirty="0" smtClean="0"/>
            </a:br>
            <a:r>
              <a:rPr lang="fr-FR" dirty="0" smtClean="0"/>
              <a:t>Nous avons tous le seul diplôme qui autorise l’exercice de notre profession : le DE d’ IA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 Oui mais moi je suis diplômé d’avant 2014 veux être en tant que personne gradué(e) master … c’est possible ?</a:t>
            </a:r>
            <a:br>
              <a:rPr lang="fr-FR" b="1" dirty="0" smtClean="0"/>
            </a:b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Oui,  mais …                                                                                                                                                                Un diplôme d’état comme tout diplôme ne peut être « up-gradué » à postériori</a:t>
            </a:r>
            <a:br>
              <a:rPr lang="fr-FR" dirty="0" smtClean="0"/>
            </a:br>
            <a:r>
              <a:rPr lang="fr-FR" dirty="0" smtClean="0"/>
              <a:t>En revanche, pour répondre plus complétement, il faut se poser la question de pourquoi on veut cette reconnaissance master  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8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07491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1° =&gt; </a:t>
            </a:r>
            <a:r>
              <a:rPr lang="fr-FR" b="1" dirty="0" smtClean="0"/>
              <a:t>pour obtenir une grille salariale au niveau bac plus 5 :</a:t>
            </a:r>
          </a:p>
          <a:p>
            <a:pPr marL="0" indent="0">
              <a:buNone/>
            </a:pPr>
            <a:r>
              <a:rPr lang="fr-FR" dirty="0" smtClean="0"/>
              <a:t>Pour la FPH, c’est inutile : la profession est maintenant reconnue bac +5 via le grade « master » de son diplôme d’accès au concours de la FPH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Nous devons donc tous lutter pour obtenir cette reconnaissance pour tous … </a:t>
            </a:r>
          </a:p>
          <a:p>
            <a:pPr marL="0" indent="0">
              <a:buNone/>
            </a:pPr>
            <a:r>
              <a:rPr lang="fr-FR" dirty="0" smtClean="0"/>
              <a:t>et c’est possible : Cf. les Sages femmes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2° =&gt; </a:t>
            </a:r>
            <a:r>
              <a:rPr lang="fr-FR" b="1" dirty="0" smtClean="0"/>
              <a:t>Pour une reconversion professionnelle, une poursuite d’étude :</a:t>
            </a:r>
          </a:p>
          <a:p>
            <a:pPr marL="0" indent="0">
              <a:buNone/>
            </a:pPr>
            <a:r>
              <a:rPr lang="fr-FR" dirty="0" smtClean="0"/>
              <a:t>Cela est légitime. Nous allons exiger la relance réelle du groupe « suivi master » afin d’obtenir 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     * des masters +/- dédiés IADE avec prise en compte d’un maximum de VAE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* d’envisager avec </a:t>
            </a:r>
            <a:r>
              <a:rPr lang="fr-FR" dirty="0"/>
              <a:t>les facultés ayant signé une convention avec une école IADE </a:t>
            </a:r>
            <a:r>
              <a:rPr lang="fr-FR" dirty="0" smtClean="0"/>
              <a:t>la possibilité de poursuite en filières post master pour tous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600" b="1" i="1" dirty="0" smtClean="0">
                <a:solidFill>
                  <a:srgbClr val="FF0000"/>
                </a:solidFill>
              </a:rPr>
              <a:t>Dans tous les cas, nous devrons nous mobiliser fortement dès la rentrée …</a:t>
            </a:r>
          </a:p>
          <a:p>
            <a:pPr marL="0" indent="0">
              <a:buNone/>
            </a:pPr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57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Juillet </a:t>
            </a: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2015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: le </a:t>
            </a:r>
            <a:r>
              <a:rPr lang="fr-FR" sz="3200" b="1" i="1" dirty="0">
                <a:solidFill>
                  <a:schemeClr val="accent1">
                    <a:lumMod val="50000"/>
                  </a:schemeClr>
                </a:solidFill>
              </a:rPr>
              <a:t>protocole Bachelot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est arrivé à son terme.                                           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Le bilan est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sombre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et l’escroquerie 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est maintenant flagrante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b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Perte du corps des IADE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Perte de la reconnaissance de la pénibilité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Fusion des IADE dans le futur « métier socle 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Scission de la profession … (!)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Rémunération </a:t>
            </a:r>
            <a:r>
              <a:rPr lang="fr-FR" i="1" dirty="0" smtClean="0"/>
              <a:t>in fine </a:t>
            </a:r>
            <a:r>
              <a:rPr lang="fr-FR" dirty="0" smtClean="0"/>
              <a:t>toujours sans aucun rapport avec les réalités de notre profession ( niveau d’ étude, responsabilités, sujétions … )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Seule vraie victoire : le grade « master » pour le </a:t>
            </a:r>
            <a:r>
              <a:rPr lang="fr-FR" b="1" smtClean="0"/>
              <a:t>DE d’IA !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fr-FR" b="1" i="1" dirty="0" smtClean="0">
                <a:solidFill>
                  <a:schemeClr val="accent1">
                    <a:lumMod val="50000"/>
                  </a:schemeClr>
                </a:solidFill>
              </a:rPr>
              <a:t>os questions : </a:t>
            </a:r>
            <a:endParaRPr lang="fr-FR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Future loi santé : </a:t>
            </a:r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outre une accentuation vertigineuse des dégâts de la loi HPST, la future loi de modernisation de la </a:t>
            </a:r>
            <a:r>
              <a:rPr lang="fr-FR" sz="2000" b="1" smtClean="0">
                <a:solidFill>
                  <a:schemeClr val="accent1">
                    <a:lumMod val="50000"/>
                  </a:schemeClr>
                </a:solidFill>
              </a:rPr>
              <a:t>santé </a:t>
            </a:r>
            <a:r>
              <a:rPr lang="fr-FR" sz="2000" b="1" smtClean="0">
                <a:solidFill>
                  <a:schemeClr val="accent1">
                    <a:lumMod val="50000"/>
                  </a:schemeClr>
                </a:solidFill>
              </a:rPr>
              <a:t>crée </a:t>
            </a:r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</a:rPr>
              <a:t>des paramédicaux de pratique avancée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10" y="1943100"/>
            <a:ext cx="8298180" cy="46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Cela va changer beaucoup de choses. </a:t>
            </a:r>
            <a:b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Au moins sur ça, nous sommes d’accord avec la ministre !</a:t>
            </a:r>
            <a:endParaRPr lang="fr-FR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6" y="1690688"/>
            <a:ext cx="8564880" cy="4817745"/>
          </a:xfrm>
        </p:spPr>
      </p:pic>
      <p:sp>
        <p:nvSpPr>
          <p:cNvPr id="5" name="Flèche droite 4"/>
          <p:cNvSpPr/>
          <p:nvPr/>
        </p:nvSpPr>
        <p:spPr>
          <a:xfrm>
            <a:off x="838200" y="2880360"/>
            <a:ext cx="3105150" cy="50292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0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55465"/>
          </a:xfrm>
        </p:spPr>
        <p:txBody>
          <a:bodyPr>
            <a:normAutofit fontScale="90000"/>
          </a:bodyPr>
          <a:lstStyle/>
          <a:p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  <a:t>Face à cela, et pour comprendre où nous allons  … et où nous pourrions aller</a:t>
            </a:r>
            <a:b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  <a:t>l nous faut :</a:t>
            </a:r>
            <a:b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600" b="1" i="1" dirty="0" smtClean="0"/>
              <a:t/>
            </a:r>
            <a:br>
              <a:rPr lang="fr-FR" sz="3600" b="1" i="1" dirty="0" smtClean="0"/>
            </a:br>
            <a:r>
              <a:rPr lang="fr-FR" sz="4000" b="1" dirty="0" smtClean="0"/>
              <a:t> </a:t>
            </a:r>
            <a:br>
              <a:rPr lang="fr-FR" sz="4000" b="1" dirty="0" smtClean="0"/>
            </a:br>
            <a:r>
              <a:rPr lang="fr-FR" sz="3100" b="1" dirty="0" smtClean="0"/>
              <a:t>&gt;  revoir l’histoire de notre profession et de ses luttes spécifiques : </a:t>
            </a:r>
            <a:r>
              <a:rPr lang="fr-FR" sz="3100" b="1" dirty="0" err="1" smtClean="0"/>
              <a:t>cf</a:t>
            </a:r>
            <a:r>
              <a:rPr lang="fr-FR" sz="3100" b="1" dirty="0" smtClean="0"/>
              <a:t> interventions sur l’historique de la profession d’Annie </a:t>
            </a:r>
            <a:r>
              <a:rPr lang="fr-FR" sz="3100" b="1" dirty="0" err="1" smtClean="0"/>
              <a:t>Carraretto</a:t>
            </a:r>
            <a:r>
              <a:rPr lang="fr-FR" sz="3100" b="1" dirty="0" smtClean="0"/>
              <a:t> ( à </a:t>
            </a:r>
            <a:r>
              <a:rPr lang="fr-FR" sz="3100" b="1" dirty="0" err="1" smtClean="0"/>
              <a:t>Bdx</a:t>
            </a:r>
            <a:r>
              <a:rPr lang="fr-FR" sz="3100" b="1" dirty="0" smtClean="0"/>
              <a:t> ) et de Carole </a:t>
            </a:r>
            <a:r>
              <a:rPr lang="fr-FR" sz="3100" b="1" dirty="0" err="1" smtClean="0"/>
              <a:t>Ladoire</a:t>
            </a:r>
            <a:r>
              <a:rPr lang="fr-FR" sz="3100" b="1" dirty="0" smtClean="0"/>
              <a:t> ( à Besançon )</a:t>
            </a:r>
            <a:br>
              <a:rPr lang="fr-FR" sz="3100" b="1" dirty="0" smtClean="0"/>
            </a:br>
            <a:r>
              <a:rPr lang="fr-FR" sz="3100" b="1" dirty="0"/>
              <a:t> </a:t>
            </a:r>
            <a:r>
              <a:rPr lang="fr-FR" sz="3100" b="1" dirty="0" smtClean="0"/>
              <a:t> </a:t>
            </a:r>
            <a:br>
              <a:rPr lang="fr-FR" sz="3100" b="1" dirty="0" smtClean="0"/>
            </a:br>
            <a:r>
              <a:rPr lang="fr-FR" sz="3100" b="1" dirty="0"/>
              <a:t> </a:t>
            </a:r>
            <a:r>
              <a:rPr lang="fr-FR" sz="3100" b="1" dirty="0" smtClean="0"/>
              <a:t>  &gt;  analyser où nous nous situons dans le système de santé et son organigramme actuel et celui envisagé </a:t>
            </a:r>
            <a:endParaRPr lang="fr-FR" sz="3100" b="1" dirty="0"/>
          </a:p>
        </p:txBody>
      </p:sp>
    </p:spTree>
    <p:extLst>
      <p:ext uri="{BB962C8B-B14F-4D97-AF65-F5344CB8AC3E}">
        <p14:creationId xmlns:p14="http://schemas.microsoft.com/office/powerpoint/2010/main" val="3559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i="1" dirty="0" smtClean="0">
                <a:solidFill>
                  <a:schemeClr val="accent1">
                    <a:lumMod val="50000"/>
                  </a:schemeClr>
                </a:solidFill>
              </a:rPr>
              <a:t>L’architecture schématique du système de santé actuel :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21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Professions médicales </a:t>
            </a:r>
            <a:r>
              <a:rPr lang="fr-FR" dirty="0" smtClean="0"/>
              <a:t>=&gt; livre 1</a:t>
            </a:r>
            <a:r>
              <a:rPr lang="fr-FR" baseline="30000" dirty="0" smtClean="0"/>
              <a:t>er</a:t>
            </a:r>
            <a:r>
              <a:rPr lang="fr-FR" dirty="0" smtClean="0"/>
              <a:t> du Code de la Santé Publique (CSP)</a:t>
            </a:r>
          </a:p>
          <a:p>
            <a:pPr marL="0" indent="0">
              <a:buNone/>
            </a:pPr>
            <a:r>
              <a:rPr lang="fr-FR" i="1" dirty="0" smtClean="0"/>
              <a:t>Médecins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Professions de la pharmacie =&gt; Livre 2</a:t>
            </a:r>
          </a:p>
          <a:p>
            <a:pPr marL="0" indent="0">
              <a:buNone/>
            </a:pPr>
            <a:r>
              <a:rPr lang="fr-FR" dirty="0" smtClean="0"/>
              <a:t>Pharmaciens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Professions paramédicales</a:t>
            </a:r>
            <a:r>
              <a:rPr lang="fr-FR" dirty="0" smtClean="0"/>
              <a:t> =&gt; Livre 3 du CSP </a:t>
            </a:r>
          </a:p>
          <a:p>
            <a:pPr marL="0" indent="0">
              <a:buNone/>
            </a:pPr>
            <a:r>
              <a:rPr lang="fr-FR" i="1" dirty="0" smtClean="0"/>
              <a:t>Nous ! 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Autres professionnels de santé =&gt; AS, ADP, ambulanciers CCA </a:t>
            </a:r>
          </a:p>
          <a:p>
            <a:pPr marL="0" indent="0">
              <a:buNone/>
            </a:pPr>
            <a:r>
              <a:rPr lang="fr-FR" i="1" dirty="0" smtClean="0"/>
              <a:t>Dans le titre 9 du livre 3 ….</a:t>
            </a:r>
          </a:p>
          <a:p>
            <a:pPr marL="0" indent="0">
              <a:buNone/>
            </a:pPr>
            <a:r>
              <a:rPr lang="fr-FR" dirty="0" smtClean="0"/>
              <a:t>Autre :</a:t>
            </a:r>
            <a:r>
              <a:rPr lang="fr-FR" dirty="0"/>
              <a:t> </a:t>
            </a:r>
            <a:r>
              <a:rPr lang="fr-FR" i="1" dirty="0" smtClean="0"/>
              <a:t>Psychologues, ostéopathe …</a:t>
            </a:r>
          </a:p>
          <a:p>
            <a:pPr marL="0" indent="0">
              <a:buNone/>
            </a:pPr>
            <a:r>
              <a:rPr lang="fr-FR" dirty="0" smtClean="0"/>
              <a:t>Flou </a:t>
            </a:r>
            <a:r>
              <a:rPr lang="fr-FR" dirty="0"/>
              <a:t>juridique </a:t>
            </a:r>
          </a:p>
        </p:txBody>
      </p:sp>
    </p:spTree>
    <p:extLst>
      <p:ext uri="{BB962C8B-B14F-4D97-AF65-F5344CB8AC3E}">
        <p14:creationId xmlns:p14="http://schemas.microsoft.com/office/powerpoint/2010/main" val="6915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  <a:t>Les professions médicales :</a:t>
            </a:r>
            <a:endParaRPr lang="fr-FR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3 et 3 seulement : Médecins, Sages-femmes et Chirurgiens Dentistes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Exercice en toute </a:t>
            </a:r>
            <a:r>
              <a:rPr lang="fr-FR" i="1" dirty="0" smtClean="0"/>
              <a:t>indépendance</a:t>
            </a:r>
            <a:r>
              <a:rPr lang="fr-FR" dirty="0" smtClean="0"/>
              <a:t> de la médecine </a:t>
            </a:r>
          </a:p>
          <a:p>
            <a:pPr marL="0" indent="0">
              <a:buNone/>
            </a:pPr>
            <a:r>
              <a:rPr lang="fr-FR" dirty="0" smtClean="0"/>
              <a:t>Mais : Chirurgien dentistes et SF : sont  «  </a:t>
            </a:r>
            <a:r>
              <a:rPr lang="fr-FR" i="1" dirty="0" smtClean="0"/>
              <a:t>à compétences définies</a:t>
            </a:r>
            <a:r>
              <a:rPr lang="fr-FR" dirty="0" smtClean="0"/>
              <a:t> » : il exercent la médecine en toute indépendance dans leur seul domaine de compétence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Ce qui caractérise une profession médicale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Niveau d’étude </a:t>
            </a:r>
            <a:r>
              <a:rPr lang="fr-FR" i="1" dirty="0" smtClean="0"/>
              <a:t>reconnu</a:t>
            </a:r>
            <a:r>
              <a:rPr lang="fr-FR" dirty="0" smtClean="0"/>
              <a:t> ( quoi que : SF plus compliqué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Indépendance de pratique … sous contrôle d’un ordre ( les « pairs » ) et en lien avec un code de déontologie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b="1" dirty="0" smtClean="0"/>
              <a:t>Absence de hiérarchie entre médicaux : </a:t>
            </a:r>
            <a:r>
              <a:rPr lang="fr-FR" dirty="0" smtClean="0"/>
              <a:t>                                                                                          ( cf</a:t>
            </a:r>
            <a:r>
              <a:rPr lang="fr-FR" dirty="0"/>
              <a:t>.</a:t>
            </a:r>
            <a:r>
              <a:rPr lang="fr-FR" dirty="0" smtClean="0"/>
              <a:t> différence entre les notions d’autorité hiérarchique et d’autorité fonctionnelle 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Pas de liste d‘acte </a:t>
            </a:r>
            <a:r>
              <a:rPr lang="fr-FR" dirty="0" smtClean="0"/>
              <a:t>mais la définition d’un domaine de compétence … </a:t>
            </a:r>
            <a:r>
              <a:rPr lang="fr-FR" i="1" dirty="0" smtClean="0"/>
              <a:t>une </a:t>
            </a:r>
            <a:r>
              <a:rPr lang="fr-FR" b="1" i="1" dirty="0" smtClean="0"/>
              <a:t>« mission » 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4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chemeClr val="accent1">
                    <a:lumMod val="50000"/>
                  </a:schemeClr>
                </a:solidFill>
              </a:rPr>
              <a:t>Les professions paramédicales : </a:t>
            </a:r>
            <a:endParaRPr lang="fr-FR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Professionnels de santé dit «auxiliaires médicaux» ou « paramédicaux » :  exercent en dérogation de l’exercice illégal de la médecine sur une </a:t>
            </a:r>
            <a:r>
              <a:rPr lang="fr-FR" b="1" i="1" dirty="0" smtClean="0"/>
              <a:t>liste d’actes autorisés</a:t>
            </a:r>
            <a:r>
              <a:rPr lang="fr-FR" dirty="0" smtClean="0"/>
              <a:t>                                                                                                           +/- rôle propre sur certains domaines ( recueil paramètres, prévention, éducation …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Nécessité d’une prescription (sauf rôle propre) =&gt; délégation d’acte à la discrétion du délégataire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professionnels soumis à une hiérarchie en leur sein ( les « cadres »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Responsabilité de la réalisation de ses actes mais pas de l’indication (à l’exception du rôle propre 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i="1" dirty="0" smtClean="0">
                <a:solidFill>
                  <a:schemeClr val="accent1">
                    <a:lumMod val="50000"/>
                  </a:schemeClr>
                </a:solidFill>
              </a:rPr>
              <a:t>Et le master dans tout ça ?</a:t>
            </a:r>
            <a:endParaRPr lang="fr-FR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3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477</Words>
  <Application>Microsoft Office PowerPoint</Application>
  <PresentationFormat>Grand écran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Thème Office</vt:lpstr>
      <vt:lpstr>                                   </vt:lpstr>
      <vt:lpstr> Juillet 2015 : le protocole Bachelot est arrivé à son terme.                                            Le bilan est sombre et l’escroquerie est maintenant flagrante : </vt:lpstr>
      <vt:lpstr> Future loi santé :  outre une accentuation vertigineuse des dégâts de la loi HPST, la future loi de modernisation de la santé crée des paramédicaux de pratique avancée </vt:lpstr>
      <vt:lpstr>Cela va changer beaucoup de choses.  Au moins sur ça, nous sommes d’accord avec la ministre !</vt:lpstr>
      <vt:lpstr>Face à cela, et pour comprendre où nous allons  … et où nous pourrions aller Il nous faut :    &gt;  revoir l’histoire de notre profession et de ses luttes spécifiques : cf interventions sur l’historique de la profession d’Annie Carraretto ( à Bdx ) et de Carole Ladoire ( à Besançon )       &gt;  analyser où nous nous situons dans le système de santé et son organigramme actuel et celui envisagé </vt:lpstr>
      <vt:lpstr>L’architecture schématique du système de santé actuel : </vt:lpstr>
      <vt:lpstr>Les professions médicales :</vt:lpstr>
      <vt:lpstr>Les professions paramédicales : </vt:lpstr>
      <vt:lpstr>Et le master dans tout ça ?</vt:lpstr>
      <vt:lpstr>Avant le master :</vt:lpstr>
      <vt:lpstr>Présentation PowerPoint</vt:lpstr>
      <vt:lpstr>Qu’est-ce qui a été  réellement  le moteur du changement ?</vt:lpstr>
      <vt:lpstr>Ce constat est essentiel, car notre histoire le montre :</vt:lpstr>
      <vt:lpstr>Le traité de Bologne : </vt:lpstr>
      <vt:lpstr>Présentation PowerPoint</vt:lpstr>
      <vt:lpstr> Aujourd’hui et grâce aux luttes : </vt:lpstr>
      <vt:lpstr>Cela signifie :</vt:lpstr>
      <vt:lpstr>FAQ :</vt:lpstr>
      <vt:lpstr>Présentation PowerPoint</vt:lpstr>
      <vt:lpstr>vos questions 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PORTEOUS</dc:creator>
  <cp:lastModifiedBy>vincent PORTEOUS</cp:lastModifiedBy>
  <cp:revision>51</cp:revision>
  <dcterms:created xsi:type="dcterms:W3CDTF">2015-06-11T08:13:09Z</dcterms:created>
  <dcterms:modified xsi:type="dcterms:W3CDTF">2015-09-02T00:06:47Z</dcterms:modified>
</cp:coreProperties>
</file>