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12" r:id="rId2"/>
    <p:sldId id="265" r:id="rId3"/>
    <p:sldId id="300" r:id="rId4"/>
    <p:sldId id="301" r:id="rId5"/>
    <p:sldId id="306" r:id="rId6"/>
    <p:sldId id="305" r:id="rId7"/>
    <p:sldId id="304" r:id="rId8"/>
    <p:sldId id="310" r:id="rId9"/>
    <p:sldId id="307" r:id="rId10"/>
    <p:sldId id="308" r:id="rId11"/>
    <p:sldId id="309" r:id="rId12"/>
    <p:sldId id="290" r:id="rId13"/>
    <p:sldId id="293" r:id="rId14"/>
    <p:sldId id="294" r:id="rId15"/>
    <p:sldId id="311" r:id="rId16"/>
    <p:sldId id="295" r:id="rId17"/>
    <p:sldId id="314" r:id="rId18"/>
    <p:sldId id="276" r:id="rId19"/>
    <p:sldId id="279" r:id="rId20"/>
    <p:sldId id="284" r:id="rId21"/>
    <p:sldId id="286" r:id="rId22"/>
    <p:sldId id="287" r:id="rId23"/>
    <p:sldId id="275" r:id="rId24"/>
    <p:sldId id="263" r:id="rId25"/>
    <p:sldId id="296" r:id="rId26"/>
    <p:sldId id="297" r:id="rId27"/>
    <p:sldId id="298" r:id="rId28"/>
    <p:sldId id="288" r:id="rId2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3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8015A34-F616-43AC-98FF-305A2A2EDF05}" type="datetimeFigureOut">
              <a:rPr lang="fr-FR"/>
              <a:pPr>
                <a:defRPr/>
              </a:pPr>
              <a:t>27/04/2016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BCA8F3E-6635-4B42-824D-BC9D8B143E17}"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2C1A1-D086-4F90-AD98-87B6F5345CDD}" type="slidenum">
              <a:rPr lang="en-US">
                <a:ea typeface="MS PGothic" pitchFamily="34" charset="-128"/>
                <a:cs typeface="Arial" charset="0"/>
              </a:rPr>
              <a:pPr fontAlgn="base">
                <a:spcBef>
                  <a:spcPct val="0"/>
                </a:spcBef>
                <a:spcAft>
                  <a:spcPct val="0"/>
                </a:spcAft>
              </a:pPr>
              <a:t>23</a:t>
            </a:fld>
            <a:endParaRPr lang="en-US">
              <a:ea typeface="MS PGothic"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The mortality rate as well as the rate of infections were increased, that’s true but the dose used in this trial was huge</a:t>
            </a:r>
          </a:p>
        </p:txBody>
      </p:sp>
      <p:sp>
        <p:nvSpPr>
          <p:cNvPr id="430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4B28DB-28E3-4E18-AFAF-4103AFAE2100}" type="slidenum">
              <a:rPr lang="fr-FR">
                <a:cs typeface="Arial" charset="0"/>
              </a:rPr>
              <a:pPr fontAlgn="base">
                <a:spcBef>
                  <a:spcPct val="0"/>
                </a:spcBef>
                <a:spcAft>
                  <a:spcPct val="0"/>
                </a:spcAft>
              </a:pPr>
              <a:t>25</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5797289-2264-44DB-BD29-6B2C7CB5C525}" type="datetimeFigureOut">
              <a:rPr lang="fr-FR"/>
              <a:pPr>
                <a:defRPr/>
              </a:pPr>
              <a:t>27/04/2016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9ED6512-FFFB-45F6-A72D-9827202A933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394F6D6-D10D-4E7D-A691-B5C93FBF3163}" type="datetimeFigureOut">
              <a:rPr lang="fr-FR"/>
              <a:pPr>
                <a:defRPr/>
              </a:pPr>
              <a:t>27/04/2016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45C53D4-A7D0-4061-9161-CBB7D49E131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6F27148-2415-49E3-950C-0FDC83961B07}" type="datetimeFigureOut">
              <a:rPr lang="fr-FR"/>
              <a:pPr>
                <a:defRPr/>
              </a:pPr>
              <a:t>27/04/2016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70975F-3A44-436E-991D-D1785F2DD94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r>
              <a:rPr/>
              <a:t>Texte du titre</a:t>
            </a:r>
          </a:p>
        </p:txBody>
      </p:sp>
      <p:sp>
        <p:nvSpPr>
          <p:cNvPr id="9" name="Shape 9"/>
          <p:cNvSpPr>
            <a:spLocks noGrp="1"/>
          </p:cNvSpPr>
          <p:nvPr>
            <p:ph type="body" idx="1"/>
          </p:nvPr>
        </p:nvSpPr>
        <p:spPr>
          <a:prstGeom prst="rect">
            <a:avLst/>
          </a:prstGeom>
        </p:spPr>
        <p:txBody>
          <a:bodyPr/>
          <a:lstStyle/>
          <a:p>
            <a:pPr lvl="0"/>
            <a:r>
              <a:rPr/>
              <a:t>Texte niveau 1</a:t>
            </a:r>
          </a:p>
          <a:p>
            <a:pPr lvl="1"/>
            <a:r>
              <a:rPr/>
              <a:t>Texte niveau 2</a:t>
            </a:r>
          </a:p>
          <a:p>
            <a:pPr lvl="2"/>
            <a:r>
              <a:rPr/>
              <a:t>Texte niveau 3</a:t>
            </a:r>
          </a:p>
          <a:p>
            <a:pPr lvl="3"/>
            <a:r>
              <a:rPr/>
              <a:t>Texte niveau 4</a:t>
            </a:r>
          </a:p>
          <a:p>
            <a:pPr lvl="4"/>
            <a:r>
              <a:rPr/>
              <a:t>Texte niveau 5</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19264F0-3BF1-4618-A826-523434F4311E}" type="datetimeFigureOut">
              <a:rPr lang="fr-FR"/>
              <a:pPr>
                <a:defRPr/>
              </a:pPr>
              <a:t>27/04/2016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6A9C20F-15F6-42B4-8870-BB625238B64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E1C9A38-04B5-4F81-892F-08D7B1860781}" type="datetimeFigureOut">
              <a:rPr lang="fr-FR"/>
              <a:pPr>
                <a:defRPr/>
              </a:pPr>
              <a:t>27/04/2016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94D9806-F368-49AF-B598-998DB369103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E098DF1-F881-4FDC-8422-193C6816403A}" type="datetimeFigureOut">
              <a:rPr lang="fr-FR"/>
              <a:pPr>
                <a:defRPr/>
              </a:pPr>
              <a:t>27/04/2016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8C82028-9429-494A-838A-BF741103189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6E97696-4E43-4EFE-BFE5-A5B337F2A393}" type="datetimeFigureOut">
              <a:rPr lang="fr-FR"/>
              <a:pPr>
                <a:defRPr/>
              </a:pPr>
              <a:t>27/04/2016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3F4F8FD-5F9C-477B-9CD9-9383F9403E5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DC1487F-1BEC-4E8D-95FA-BB5819AAF828}" type="datetimeFigureOut">
              <a:rPr lang="fr-FR"/>
              <a:pPr>
                <a:defRPr/>
              </a:pPr>
              <a:t>27/04/2016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1FA0815-B794-475A-AFE4-58F52280A62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D5D7E86-C2B8-4634-8699-8D3B996B37B6}" type="datetimeFigureOut">
              <a:rPr lang="fr-FR"/>
              <a:pPr>
                <a:defRPr/>
              </a:pPr>
              <a:t>27/04/2016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B581FF3-7AF7-4184-9A7F-87B0EC6BA05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ADF48B1-80D6-464E-AE12-AE216EA3A5F2}" type="datetimeFigureOut">
              <a:rPr lang="fr-FR"/>
              <a:pPr>
                <a:defRPr/>
              </a:pPr>
              <a:t>27/04/2016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10A578B-1A8C-41EE-A4BC-3ABA9066285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72D040F-243E-4C10-A4D1-03F0238E37EC}" type="datetimeFigureOut">
              <a:rPr lang="fr-FR"/>
              <a:pPr>
                <a:defRPr/>
              </a:pPr>
              <a:t>27/04/2016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C244A43-85A9-4C18-AA3A-3A5287D7696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2FEBF1-79E7-4572-8B16-F6C4E4BD729F}" type="datetimeFigureOut">
              <a:rPr lang="fr-FR"/>
              <a:pPr>
                <a:defRPr/>
              </a:pPr>
              <a:t>27/04/2016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52AC87E-6C0C-4D66-8A38-E49B39371EC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fr/imgres?imgurl=http://www.bloc.com/images_administrables/bibliotheque/grande/hypertension-arterielle-tension.jpg&amp;imgrefurl=http://nicka50.musicblog.fr/90/&amp;usg=__UzaBvqUW3XZnf_bV_PdwUOUCnG0=&amp;h=398&amp;w=600&amp;sz=132&amp;hl=fr&amp;start=19&amp;itbs=1&amp;tbnid=vI10jCCQMFjZyM:&amp;tbnh=90&amp;tbnw=135&amp;prev=/images?q=tension+arterielle&amp;hl=fr&amp;gbv=2&amp;tbs=isch: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61"/>
          <p:cNvSpPr>
            <a:spLocks noGrp="1"/>
          </p:cNvSpPr>
          <p:nvPr>
            <p:ph type="title" idx="4294967295"/>
          </p:nvPr>
        </p:nvSpPr>
        <p:spPr>
          <a:xfrm>
            <a:off x="1125538" y="2463800"/>
            <a:ext cx="7358062" cy="1320800"/>
          </a:xfrm>
        </p:spPr>
        <p:txBody>
          <a:bodyPr lIns="35718" tIns="35718" rIns="35718" bIns="35718" anchor="b"/>
          <a:lstStyle/>
          <a:p>
            <a:pPr defTabSz="914400">
              <a:tabLst>
                <a:tab pos="241300" algn="l"/>
                <a:tab pos="495300" algn="l"/>
                <a:tab pos="749300" algn="l"/>
                <a:tab pos="990600" algn="l"/>
                <a:tab pos="1244600" algn="l"/>
                <a:tab pos="1498600" algn="l"/>
                <a:tab pos="1739900" algn="l"/>
                <a:tab pos="1993900" algn="l"/>
                <a:tab pos="2247900" algn="l"/>
                <a:tab pos="2489200" algn="l"/>
                <a:tab pos="2743200" algn="l"/>
                <a:tab pos="2997200" algn="l"/>
              </a:tabLst>
            </a:pPr>
            <a:r>
              <a:rPr lang="fr-FR" sz="3600" smtClean="0">
                <a:solidFill>
                  <a:srgbClr val="0000FF"/>
                </a:solidFill>
                <a:latin typeface="Arial Bold"/>
                <a:ea typeface="Arial Bold"/>
                <a:cs typeface="Arial Bold"/>
                <a:sym typeface="Arial Bold"/>
              </a:rPr>
              <a:t>Spécificités des traumatisés crâniens en réanimation</a:t>
            </a:r>
          </a:p>
        </p:txBody>
      </p:sp>
      <p:sp>
        <p:nvSpPr>
          <p:cNvPr id="16386" name="Shape 62"/>
          <p:cNvSpPr>
            <a:spLocks noGrp="1"/>
          </p:cNvSpPr>
          <p:nvPr>
            <p:ph type="body" idx="4294967295"/>
          </p:nvPr>
        </p:nvSpPr>
        <p:spPr>
          <a:xfrm>
            <a:off x="633413" y="4946650"/>
            <a:ext cx="8020050" cy="1662113"/>
          </a:xfrm>
        </p:spPr>
        <p:txBody>
          <a:bodyPr lIns="35718" tIns="35718" rIns="35718" bIns="35718"/>
          <a:lstStyle/>
          <a:p>
            <a:pPr marL="0" indent="0" algn="r" defTabSz="914400">
              <a:spcBef>
                <a:spcPct val="0"/>
              </a:spcBef>
              <a:buFontTx/>
              <a:buNone/>
            </a:pPr>
            <a:r>
              <a:rPr lang="fr-FR" sz="2200" smtClean="0">
                <a:latin typeface="Gill Sans"/>
                <a:ea typeface="Gill Sans"/>
                <a:cs typeface="Gill Sans"/>
                <a:sym typeface="Gill Sans"/>
              </a:rPr>
              <a:t>Karim Asehnoune</a:t>
            </a:r>
          </a:p>
          <a:p>
            <a:pPr marL="0" indent="0" algn="r" defTabSz="914400">
              <a:spcBef>
                <a:spcPct val="0"/>
              </a:spcBef>
              <a:buFontTx/>
              <a:buNone/>
            </a:pPr>
            <a:r>
              <a:rPr lang="fr-FR" sz="1400" smtClean="0">
                <a:latin typeface="Gill Sans"/>
                <a:ea typeface="Gill Sans"/>
                <a:cs typeface="Gill Sans"/>
                <a:sym typeface="Gill Sans"/>
              </a:rPr>
              <a:t>Laboratoire UPRES EA 3826 «Thérapeutiques cliniques et expérimentales des infections»</a:t>
            </a:r>
          </a:p>
          <a:p>
            <a:pPr marL="0" indent="0" algn="r" defTabSz="914400">
              <a:spcBef>
                <a:spcPct val="0"/>
              </a:spcBef>
              <a:buFontTx/>
              <a:buNone/>
            </a:pPr>
            <a:r>
              <a:rPr lang="fr-FR" sz="1400" smtClean="0">
                <a:latin typeface="Gill Sans"/>
                <a:ea typeface="Gill Sans"/>
                <a:cs typeface="Gill Sans"/>
                <a:sym typeface="Gill Sans"/>
              </a:rPr>
              <a:t>Service d’Anesthésie-Réanimation, CHU Nantes, F-44000 France</a:t>
            </a:r>
          </a:p>
        </p:txBody>
      </p:sp>
      <p:pic>
        <p:nvPicPr>
          <p:cNvPr id="16387" name="image.jpg"/>
          <p:cNvPicPr>
            <a:picLocks noChangeAspect="1" noChangeArrowheads="1"/>
          </p:cNvPicPr>
          <p:nvPr/>
        </p:nvPicPr>
        <p:blipFill>
          <a:blip r:embed="rId2"/>
          <a:srcRect/>
          <a:stretch>
            <a:fillRect/>
          </a:stretch>
        </p:blipFill>
        <p:spPr bwMode="auto">
          <a:xfrm>
            <a:off x="177800" y="320675"/>
            <a:ext cx="2573338" cy="1430338"/>
          </a:xfrm>
          <a:prstGeom prst="rect">
            <a:avLst/>
          </a:prstGeom>
          <a:noFill/>
          <a:ln w="12700">
            <a:noFill/>
            <a:miter lim="400000"/>
            <a:headEnd/>
            <a:tailEnd/>
          </a:ln>
        </p:spPr>
      </p:pic>
      <p:pic>
        <p:nvPicPr>
          <p:cNvPr id="16388" name="image.png"/>
          <p:cNvPicPr>
            <a:picLocks noChangeAspect="1" noChangeArrowheads="1"/>
          </p:cNvPicPr>
          <p:nvPr/>
        </p:nvPicPr>
        <p:blipFill>
          <a:blip r:embed="rId3"/>
          <a:srcRect/>
          <a:stretch>
            <a:fillRect/>
          </a:stretch>
        </p:blipFill>
        <p:spPr bwMode="auto">
          <a:xfrm>
            <a:off x="6653213" y="320675"/>
            <a:ext cx="2109787" cy="1430338"/>
          </a:xfrm>
          <a:prstGeom prst="rect">
            <a:avLst/>
          </a:prstGeom>
          <a:noFill/>
          <a:ln w="12700">
            <a:noFill/>
            <a:miter lim="400000"/>
            <a:headEnd/>
            <a:tailEnd/>
          </a:ln>
        </p:spPr>
      </p:pic>
      <p:pic>
        <p:nvPicPr>
          <p:cNvPr id="16389" name="image.png"/>
          <p:cNvPicPr>
            <a:picLocks noChangeAspect="1" noChangeArrowheads="1"/>
          </p:cNvPicPr>
          <p:nvPr/>
        </p:nvPicPr>
        <p:blipFill>
          <a:blip r:embed="rId4"/>
          <a:srcRect/>
          <a:stretch>
            <a:fillRect/>
          </a:stretch>
        </p:blipFill>
        <p:spPr bwMode="auto">
          <a:xfrm>
            <a:off x="3589338" y="490538"/>
            <a:ext cx="1725612" cy="1233487"/>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fr-FR" smtClean="0"/>
              <a:t>Anémie</a:t>
            </a:r>
          </a:p>
        </p:txBody>
      </p:sp>
      <p:pic>
        <p:nvPicPr>
          <p:cNvPr id="25602" name="Picture 4"/>
          <p:cNvPicPr>
            <a:picLocks noGrp="1" noChangeAspect="1" noChangeArrowheads="1"/>
          </p:cNvPicPr>
          <p:nvPr>
            <p:ph type="body" idx="1"/>
          </p:nvPr>
        </p:nvPicPr>
        <p:blipFill>
          <a:blip r:embed="rId2"/>
          <a:srcRect/>
          <a:stretch>
            <a:fillRect/>
          </a:stretch>
        </p:blipFill>
        <p:spPr>
          <a:xfrm>
            <a:off x="0" y="3886200"/>
            <a:ext cx="9144000" cy="1920875"/>
          </a:xfrm>
        </p:spPr>
      </p:pic>
      <p:sp>
        <p:nvSpPr>
          <p:cNvPr id="25603" name="Text Box 5"/>
          <p:cNvSpPr txBox="1">
            <a:spLocks noChangeArrowheads="1"/>
          </p:cNvSpPr>
          <p:nvPr/>
        </p:nvSpPr>
        <p:spPr bwMode="auto">
          <a:xfrm>
            <a:off x="0" y="3276600"/>
            <a:ext cx="5937250" cy="366713"/>
          </a:xfrm>
          <a:prstGeom prst="rect">
            <a:avLst/>
          </a:prstGeom>
          <a:noFill/>
          <a:ln w="9525">
            <a:noFill/>
            <a:miter lim="800000"/>
            <a:headEnd/>
            <a:tailEnd/>
          </a:ln>
        </p:spPr>
        <p:txBody>
          <a:bodyPr wrap="none">
            <a:spAutoFit/>
          </a:bodyPr>
          <a:lstStyle/>
          <a:p>
            <a:r>
              <a:rPr lang="fr-FR" b="1">
                <a:latin typeface="Calibri" pitchFamily="34" charset="0"/>
              </a:rPr>
              <a:t>Facteur prédictif de mortalité (régression logistique):</a:t>
            </a:r>
          </a:p>
        </p:txBody>
      </p:sp>
      <p:sp>
        <p:nvSpPr>
          <p:cNvPr id="25604" name="Text Box 6"/>
          <p:cNvSpPr txBox="1">
            <a:spLocks noChangeArrowheads="1"/>
          </p:cNvSpPr>
          <p:nvPr/>
        </p:nvSpPr>
        <p:spPr bwMode="auto">
          <a:xfrm>
            <a:off x="60325" y="1789113"/>
            <a:ext cx="4660900" cy="915987"/>
          </a:xfrm>
          <a:prstGeom prst="rect">
            <a:avLst/>
          </a:prstGeom>
          <a:noFill/>
          <a:ln w="9525">
            <a:noFill/>
            <a:miter lim="800000"/>
            <a:headEnd/>
            <a:tailEnd/>
          </a:ln>
        </p:spPr>
        <p:txBody>
          <a:bodyPr wrap="none">
            <a:spAutoFit/>
          </a:bodyPr>
          <a:lstStyle/>
          <a:p>
            <a:r>
              <a:rPr lang="fr-FR" b="1">
                <a:latin typeface="Calibri" pitchFamily="34" charset="0"/>
              </a:rPr>
              <a:t>Etude prospective, 1150 patient avec TC</a:t>
            </a:r>
          </a:p>
          <a:p>
            <a:endParaRPr lang="fr-FR" b="1">
              <a:latin typeface="Calibri" pitchFamily="34" charset="0"/>
            </a:endParaRPr>
          </a:p>
          <a:p>
            <a:r>
              <a:rPr lang="fr-FR" b="1">
                <a:latin typeface="Calibri" pitchFamily="34" charset="0"/>
              </a:rPr>
              <a:t>Anémie: &lt; 9g/dl, 3 prélévements de suite.</a:t>
            </a:r>
          </a:p>
        </p:txBody>
      </p:sp>
      <p:sp>
        <p:nvSpPr>
          <p:cNvPr id="25605" name="Text Box 7"/>
          <p:cNvSpPr txBox="1">
            <a:spLocks noChangeArrowheads="1"/>
          </p:cNvSpPr>
          <p:nvPr/>
        </p:nvSpPr>
        <p:spPr bwMode="auto">
          <a:xfrm>
            <a:off x="5715000" y="6248400"/>
            <a:ext cx="3359150" cy="366713"/>
          </a:xfrm>
          <a:prstGeom prst="rect">
            <a:avLst/>
          </a:prstGeom>
          <a:noFill/>
          <a:ln w="9525">
            <a:noFill/>
            <a:miter lim="800000"/>
            <a:headEnd/>
            <a:tailEnd/>
          </a:ln>
        </p:spPr>
        <p:txBody>
          <a:bodyPr wrap="none">
            <a:spAutoFit/>
          </a:bodyPr>
          <a:lstStyle/>
          <a:p>
            <a:r>
              <a:rPr lang="fr-FR" b="1" i="1">
                <a:latin typeface="Calibri" pitchFamily="34" charset="0"/>
              </a:rPr>
              <a:t>Salim A, J Am Coll Surg,2008</a:t>
            </a:r>
          </a:p>
        </p:txBody>
      </p:sp>
      <p:sp>
        <p:nvSpPr>
          <p:cNvPr id="25606" name="Rectangle 8"/>
          <p:cNvSpPr>
            <a:spLocks noChangeArrowheads="1"/>
          </p:cNvSpPr>
          <p:nvPr/>
        </p:nvSpPr>
        <p:spPr bwMode="auto">
          <a:xfrm>
            <a:off x="152400" y="4114800"/>
            <a:ext cx="8991600" cy="304800"/>
          </a:xfrm>
          <a:prstGeom prst="rect">
            <a:avLst/>
          </a:prstGeom>
          <a:solidFill>
            <a:srgbClr val="CC0000">
              <a:alpha val="20000"/>
            </a:srgbClr>
          </a:solidFill>
          <a:ln w="28575">
            <a:solidFill>
              <a:schemeClr val="tx1"/>
            </a:solidFill>
            <a:miter lim="800000"/>
            <a:headEnd/>
            <a:tailEnd/>
          </a:ln>
        </p:spPr>
        <p:txBody>
          <a:bodyPr wrap="none" anchor="ctr"/>
          <a:lstStyle/>
          <a:p>
            <a:endParaRPr lang="fr-FR">
              <a:latin typeface="Calibri" pitchFamily="34" charset="0"/>
            </a:endParaRPr>
          </a:p>
        </p:txBody>
      </p:sp>
      <p:sp>
        <p:nvSpPr>
          <p:cNvPr id="25607" name="Text Box 10"/>
          <p:cNvSpPr txBox="1">
            <a:spLocks noChangeArrowheads="1"/>
          </p:cNvSpPr>
          <p:nvPr/>
        </p:nvSpPr>
        <p:spPr bwMode="auto">
          <a:xfrm>
            <a:off x="1127125" y="3465513"/>
            <a:ext cx="184150" cy="366712"/>
          </a:xfrm>
          <a:prstGeom prst="rect">
            <a:avLst/>
          </a:prstGeom>
          <a:noFill/>
          <a:ln w="9525">
            <a:noFill/>
            <a:miter lim="800000"/>
            <a:headEnd/>
            <a:tailEnd/>
          </a:ln>
        </p:spPr>
        <p:txBody>
          <a:bodyPr wrap="none">
            <a:spAutoFit/>
          </a:bodyPr>
          <a:lstStyle/>
          <a:p>
            <a:endParaRPr lang="fr-FR">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23813"/>
            <a:ext cx="8229600" cy="1143000"/>
          </a:xfrm>
        </p:spPr>
        <p:txBody>
          <a:bodyPr/>
          <a:lstStyle/>
          <a:p>
            <a:r>
              <a:rPr lang="fr-FR" smtClean="0"/>
              <a:t>Anémie</a:t>
            </a:r>
          </a:p>
        </p:txBody>
      </p:sp>
      <p:sp>
        <p:nvSpPr>
          <p:cNvPr id="26626" name="Rectangle 3"/>
          <p:cNvSpPr>
            <a:spLocks noGrp="1" noChangeArrowheads="1"/>
          </p:cNvSpPr>
          <p:nvPr>
            <p:ph type="body" idx="1"/>
          </p:nvPr>
        </p:nvSpPr>
        <p:spPr/>
        <p:txBody>
          <a:bodyPr/>
          <a:lstStyle/>
          <a:p>
            <a:r>
              <a:rPr lang="fr-FR" smtClean="0"/>
              <a:t>Nombreuses études retrouvent un lien entre anémie et évolution défavorable</a:t>
            </a:r>
          </a:p>
          <a:p>
            <a:r>
              <a:rPr lang="fr-FR" smtClean="0"/>
              <a:t>Mais:</a:t>
            </a:r>
          </a:p>
          <a:p>
            <a:pPr lvl="1"/>
            <a:r>
              <a:rPr lang="fr-FR" smtClean="0"/>
              <a:t>Transfusion n</a:t>
            </a:r>
            <a:r>
              <a:rPr lang="ja-JP" altLang="fr-FR" smtClean="0">
                <a:latin typeface="Arial" charset="0"/>
              </a:rPr>
              <a:t>’</a:t>
            </a:r>
            <a:r>
              <a:rPr lang="fr-FR" smtClean="0"/>
              <a:t>améliore pas leur pronostic.</a:t>
            </a:r>
          </a:p>
          <a:p>
            <a:pPr lvl="4">
              <a:buFontTx/>
              <a:buNone/>
            </a:pPr>
            <a:r>
              <a:rPr lang="fr-FR" smtClean="0"/>
              <a:t>                                         </a:t>
            </a:r>
            <a:r>
              <a:rPr lang="fr-FR" i="1" smtClean="0"/>
              <a:t>TC: Carlson J Trauma 2006</a:t>
            </a:r>
          </a:p>
          <a:p>
            <a:pPr lvl="4">
              <a:buFontTx/>
              <a:buNone/>
            </a:pPr>
            <a:r>
              <a:rPr lang="fr-FR" i="1" smtClean="0"/>
              <a:t>                                         HSA: Kramer CCM 2008</a:t>
            </a:r>
          </a:p>
          <a:p>
            <a:endParaRPr lang="fr-FR" smtClean="0"/>
          </a:p>
        </p:txBody>
      </p:sp>
      <p:sp>
        <p:nvSpPr>
          <p:cNvPr id="77828" name="Text Box 4"/>
          <p:cNvSpPr txBox="1">
            <a:spLocks noChangeArrowheads="1"/>
          </p:cNvSpPr>
          <p:nvPr/>
        </p:nvSpPr>
        <p:spPr bwMode="auto">
          <a:xfrm>
            <a:off x="533400" y="1382713"/>
            <a:ext cx="8185150" cy="4154487"/>
          </a:xfrm>
          <a:prstGeom prst="rect">
            <a:avLst/>
          </a:prstGeom>
          <a:solidFill>
            <a:schemeClr val="bg1"/>
          </a:solidFill>
          <a:ln w="9525">
            <a:solidFill>
              <a:schemeClr val="bg1"/>
            </a:solidFill>
            <a:miter lim="800000"/>
            <a:headEnd/>
            <a:tailEnd/>
          </a:ln>
        </p:spPr>
        <p:txBody>
          <a:bodyPr>
            <a:spAutoFit/>
          </a:bodyPr>
          <a:lstStyle/>
          <a:p>
            <a:r>
              <a:rPr lang="fr-FR" sz="2400" b="1">
                <a:solidFill>
                  <a:srgbClr val="CC0000"/>
                </a:solidFill>
                <a:latin typeface="Calibri" pitchFamily="34" charset="0"/>
              </a:rPr>
              <a:t>En attente d</a:t>
            </a:r>
            <a:r>
              <a:rPr lang="ja-JP" altLang="fr-FR" sz="2400" b="1">
                <a:solidFill>
                  <a:srgbClr val="CC0000"/>
                </a:solidFill>
              </a:rPr>
              <a:t>’</a:t>
            </a:r>
            <a:r>
              <a:rPr lang="fr-FR" sz="2400" b="1">
                <a:solidFill>
                  <a:srgbClr val="CC0000"/>
                </a:solidFill>
                <a:latin typeface="Calibri" pitchFamily="34" charset="0"/>
              </a:rPr>
              <a:t>études prospectives comparant 2 stratégies transfusionnelles chez les cérébrolésés</a:t>
            </a:r>
          </a:p>
          <a:p>
            <a:endParaRPr lang="fr-FR" sz="2400" b="1">
              <a:solidFill>
                <a:srgbClr val="CC0000"/>
              </a:solidFill>
              <a:latin typeface="Calibri" pitchFamily="34" charset="0"/>
            </a:endParaRPr>
          </a:p>
          <a:p>
            <a:endParaRPr lang="fr-FR" sz="2400" b="1">
              <a:solidFill>
                <a:srgbClr val="CC0000"/>
              </a:solidFill>
              <a:latin typeface="Calibri" pitchFamily="34" charset="0"/>
            </a:endParaRPr>
          </a:p>
          <a:p>
            <a:r>
              <a:rPr lang="fr-FR" sz="2400" b="1">
                <a:solidFill>
                  <a:srgbClr val="CC0000"/>
                </a:solidFill>
                <a:latin typeface="Calibri" pitchFamily="34" charset="0"/>
              </a:rPr>
              <a:t>Seuil Transfusionnel chez cérébrolésé: 9 à 10 g/dl</a:t>
            </a:r>
          </a:p>
          <a:p>
            <a:endParaRPr lang="fr-FR" sz="2400" b="1">
              <a:solidFill>
                <a:srgbClr val="CC0000"/>
              </a:solidFill>
              <a:latin typeface="Calibri" pitchFamily="34" charset="0"/>
            </a:endParaRPr>
          </a:p>
          <a:p>
            <a:endParaRPr lang="fr-FR" sz="2400" b="1">
              <a:solidFill>
                <a:srgbClr val="CC0000"/>
              </a:solidFill>
              <a:latin typeface="Calibri" pitchFamily="34" charset="0"/>
            </a:endParaRPr>
          </a:p>
          <a:p>
            <a:endParaRPr lang="fr-FR" sz="2400" b="1">
              <a:latin typeface="Calibri" pitchFamily="34" charset="0"/>
            </a:endParaRPr>
          </a:p>
          <a:p>
            <a:endParaRPr lang="fr-FR" sz="2400" b="1">
              <a:latin typeface="Calibri" pitchFamily="34" charset="0"/>
            </a:endParaRPr>
          </a:p>
          <a:p>
            <a:endParaRPr lang="fr-FR" sz="2400" b="1">
              <a:latin typeface="Calibri" pitchFamily="34" charset="0"/>
            </a:endParaRPr>
          </a:p>
          <a:p>
            <a:endParaRPr lang="fr-FR" sz="24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amond(in)">
                                      <p:cBhvr>
                                        <p:cTn id="7"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53"/>
          <p:cNvSpPr>
            <a:spLocks noGrp="1"/>
          </p:cNvSpPr>
          <p:nvPr>
            <p:ph type="title"/>
          </p:nvPr>
        </p:nvSpPr>
        <p:spPr/>
        <p:txBody>
          <a:bodyPr/>
          <a:lstStyle/>
          <a:p>
            <a:r>
              <a:rPr lang="fr-FR" sz="5900" smtClean="0"/>
              <a:t>Eviter l’hyponatrémie</a:t>
            </a:r>
          </a:p>
        </p:txBody>
      </p:sp>
      <p:sp>
        <p:nvSpPr>
          <p:cNvPr id="27650" name="Shape 54"/>
          <p:cNvSpPr>
            <a:spLocks noGrp="1"/>
          </p:cNvSpPr>
          <p:nvPr>
            <p:ph type="body" idx="1"/>
          </p:nvPr>
        </p:nvSpPr>
        <p:spPr>
          <a:xfrm>
            <a:off x="893763" y="1820863"/>
            <a:ext cx="8250237" cy="4019550"/>
          </a:xfrm>
        </p:spPr>
        <p:txBody>
          <a:bodyPr/>
          <a:lstStyle/>
          <a:p>
            <a:endParaRPr lang="fr-FR" sz="3000" smtClean="0"/>
          </a:p>
          <a:p>
            <a:r>
              <a:rPr lang="fr-FR" sz="3000" smtClean="0"/>
              <a:t>Controle de la natrémie: objectif majeur</a:t>
            </a:r>
          </a:p>
          <a:p>
            <a:r>
              <a:rPr lang="fr-FR" sz="3000" smtClean="0"/>
              <a:t>Osmothérapie, première ligne de traitement</a:t>
            </a:r>
          </a:p>
          <a:p>
            <a:r>
              <a:rPr lang="fr-FR" sz="3000" smtClean="0"/>
              <a:t>Recommandations « Brain Trauma foundation Hypernatrémie modérée (145-150) tolérée</a:t>
            </a:r>
          </a:p>
          <a:p>
            <a:r>
              <a:rPr lang="fr-FR" sz="3000" smtClean="0"/>
              <a:t>Problème des bolus de sel (ou de mannitol): </a:t>
            </a:r>
            <a:r>
              <a:rPr lang="fr-FR" sz="3000" b="1" smtClean="0">
                <a:solidFill>
                  <a:srgbClr val="FF0000"/>
                </a:solidFill>
              </a:rPr>
              <a:t>rebond</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droppedImage.png"/>
          <p:cNvPicPr>
            <a:picLocks noChangeAspect="1" noChangeArrowheads="1"/>
          </p:cNvPicPr>
          <p:nvPr/>
        </p:nvPicPr>
        <p:blipFill>
          <a:blip r:embed="rId2"/>
          <a:srcRect/>
          <a:stretch>
            <a:fillRect/>
          </a:stretch>
        </p:blipFill>
        <p:spPr bwMode="auto">
          <a:xfrm>
            <a:off x="2578100" y="295275"/>
            <a:ext cx="5827713" cy="1606550"/>
          </a:xfrm>
          <a:prstGeom prst="rect">
            <a:avLst/>
          </a:prstGeom>
          <a:noFill/>
          <a:ln w="12700">
            <a:noFill/>
            <a:miter lim="400000"/>
            <a:headEnd/>
            <a:tailEnd/>
          </a:ln>
        </p:spPr>
      </p:pic>
      <p:pic>
        <p:nvPicPr>
          <p:cNvPr id="28674" name="droppedImage.png"/>
          <p:cNvPicPr>
            <a:picLocks noChangeAspect="1" noChangeArrowheads="1"/>
          </p:cNvPicPr>
          <p:nvPr/>
        </p:nvPicPr>
        <p:blipFill>
          <a:blip r:embed="rId3"/>
          <a:srcRect/>
          <a:stretch>
            <a:fillRect/>
          </a:stretch>
        </p:blipFill>
        <p:spPr bwMode="auto">
          <a:xfrm>
            <a:off x="101600" y="352425"/>
            <a:ext cx="2290763" cy="777875"/>
          </a:xfrm>
          <a:prstGeom prst="rect">
            <a:avLst/>
          </a:prstGeom>
          <a:noFill/>
          <a:ln w="12700">
            <a:noFill/>
            <a:miter lim="400000"/>
            <a:headEnd/>
            <a:tailEnd/>
          </a:ln>
        </p:spPr>
      </p:pic>
      <p:pic>
        <p:nvPicPr>
          <p:cNvPr id="28675" name="droppedImage.png"/>
          <p:cNvPicPr>
            <a:picLocks noChangeAspect="1" noChangeArrowheads="1"/>
          </p:cNvPicPr>
          <p:nvPr/>
        </p:nvPicPr>
        <p:blipFill>
          <a:blip r:embed="rId4"/>
          <a:srcRect/>
          <a:stretch>
            <a:fillRect/>
          </a:stretch>
        </p:blipFill>
        <p:spPr bwMode="auto">
          <a:xfrm>
            <a:off x="1374775" y="2089150"/>
            <a:ext cx="7377113" cy="4384675"/>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droppedImage.png"/>
          <p:cNvPicPr>
            <a:picLocks noChangeAspect="1" noChangeArrowheads="1"/>
          </p:cNvPicPr>
          <p:nvPr/>
        </p:nvPicPr>
        <p:blipFill>
          <a:blip r:embed="rId2"/>
          <a:srcRect/>
          <a:stretch>
            <a:fillRect/>
          </a:stretch>
        </p:blipFill>
        <p:spPr bwMode="auto">
          <a:xfrm>
            <a:off x="-284163" y="0"/>
            <a:ext cx="4508501" cy="5964238"/>
          </a:xfrm>
          <a:prstGeom prst="rect">
            <a:avLst/>
          </a:prstGeom>
          <a:noFill/>
          <a:ln w="12700">
            <a:noFill/>
            <a:miter lim="400000"/>
            <a:headEnd/>
            <a:tailEnd/>
          </a:ln>
        </p:spPr>
      </p:pic>
      <p:pic>
        <p:nvPicPr>
          <p:cNvPr id="29698" name="droppedImage.png"/>
          <p:cNvPicPr>
            <a:picLocks noChangeAspect="1" noChangeArrowheads="1"/>
          </p:cNvPicPr>
          <p:nvPr/>
        </p:nvPicPr>
        <p:blipFill>
          <a:blip r:embed="rId3"/>
          <a:srcRect/>
          <a:stretch>
            <a:fillRect/>
          </a:stretch>
        </p:blipFill>
        <p:spPr bwMode="auto">
          <a:xfrm>
            <a:off x="4911725" y="3175"/>
            <a:ext cx="3803650" cy="6851650"/>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4"/>
          <p:cNvPicPr>
            <a:picLocks noChangeAspect="1"/>
          </p:cNvPicPr>
          <p:nvPr/>
        </p:nvPicPr>
        <p:blipFill>
          <a:blip r:embed="rId2"/>
          <a:srcRect/>
          <a:stretch>
            <a:fillRect/>
          </a:stretch>
        </p:blipFill>
        <p:spPr bwMode="auto">
          <a:xfrm>
            <a:off x="4306888" y="1755775"/>
            <a:ext cx="4379912" cy="4543425"/>
          </a:xfrm>
          <a:prstGeom prst="rect">
            <a:avLst/>
          </a:prstGeom>
          <a:noFill/>
          <a:ln w="9525">
            <a:noFill/>
            <a:miter lim="800000"/>
            <a:headEnd/>
            <a:tailEnd/>
          </a:ln>
        </p:spPr>
      </p:pic>
      <p:pic>
        <p:nvPicPr>
          <p:cNvPr id="30722" name="Image 1"/>
          <p:cNvPicPr>
            <a:picLocks noChangeAspect="1"/>
          </p:cNvPicPr>
          <p:nvPr/>
        </p:nvPicPr>
        <p:blipFill>
          <a:blip r:embed="rId3"/>
          <a:srcRect/>
          <a:stretch>
            <a:fillRect/>
          </a:stretch>
        </p:blipFill>
        <p:spPr bwMode="auto">
          <a:xfrm>
            <a:off x="0" y="63500"/>
            <a:ext cx="4897438" cy="1682750"/>
          </a:xfrm>
          <a:prstGeom prst="rect">
            <a:avLst/>
          </a:prstGeom>
          <a:noFill/>
          <a:ln w="9525">
            <a:noFill/>
            <a:miter lim="800000"/>
            <a:headEnd/>
            <a:tailEnd/>
          </a:ln>
        </p:spPr>
      </p:pic>
      <p:pic>
        <p:nvPicPr>
          <p:cNvPr id="30723" name="Image 2"/>
          <p:cNvPicPr>
            <a:picLocks noChangeAspect="1"/>
          </p:cNvPicPr>
          <p:nvPr/>
        </p:nvPicPr>
        <p:blipFill>
          <a:blip r:embed="rId4"/>
          <a:srcRect/>
          <a:stretch>
            <a:fillRect/>
          </a:stretch>
        </p:blipFill>
        <p:spPr bwMode="auto">
          <a:xfrm>
            <a:off x="7437438" y="6494463"/>
            <a:ext cx="1693862" cy="287337"/>
          </a:xfrm>
          <a:prstGeom prst="rect">
            <a:avLst/>
          </a:prstGeom>
          <a:noFill/>
          <a:ln w="9525">
            <a:noFill/>
            <a:miter lim="800000"/>
            <a:headEnd/>
            <a:tailEnd/>
          </a:ln>
        </p:spPr>
      </p:pic>
      <p:pic>
        <p:nvPicPr>
          <p:cNvPr id="30724" name="Image 3"/>
          <p:cNvPicPr>
            <a:picLocks noChangeAspect="1"/>
          </p:cNvPicPr>
          <p:nvPr/>
        </p:nvPicPr>
        <p:blipFill>
          <a:blip r:embed="rId5"/>
          <a:srcRect/>
          <a:stretch>
            <a:fillRect/>
          </a:stretch>
        </p:blipFill>
        <p:spPr bwMode="auto">
          <a:xfrm>
            <a:off x="390525" y="2206625"/>
            <a:ext cx="4335463" cy="40925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droppedImage.png"/>
          <p:cNvPicPr>
            <a:picLocks noChangeAspect="1" noChangeArrowheads="1"/>
          </p:cNvPicPr>
          <p:nvPr/>
        </p:nvPicPr>
        <p:blipFill>
          <a:blip r:embed="rId2"/>
          <a:srcRect/>
          <a:stretch>
            <a:fillRect/>
          </a:stretch>
        </p:blipFill>
        <p:spPr bwMode="auto">
          <a:xfrm>
            <a:off x="3990975" y="2344738"/>
            <a:ext cx="4197350" cy="3402012"/>
          </a:xfrm>
          <a:prstGeom prst="rect">
            <a:avLst/>
          </a:prstGeom>
          <a:noFill/>
          <a:ln w="12700">
            <a:noFill/>
            <a:miter lim="400000"/>
            <a:headEnd/>
            <a:tailEnd/>
          </a:ln>
        </p:spPr>
      </p:pic>
      <p:pic>
        <p:nvPicPr>
          <p:cNvPr id="31746" name="droppedImage.png"/>
          <p:cNvPicPr>
            <a:picLocks noChangeAspect="1" noChangeArrowheads="1"/>
          </p:cNvPicPr>
          <p:nvPr/>
        </p:nvPicPr>
        <p:blipFill>
          <a:blip r:embed="rId3"/>
          <a:srcRect/>
          <a:stretch>
            <a:fillRect/>
          </a:stretch>
        </p:blipFill>
        <p:spPr bwMode="auto">
          <a:xfrm>
            <a:off x="1247775" y="322263"/>
            <a:ext cx="5827713" cy="1606550"/>
          </a:xfrm>
          <a:prstGeom prst="rect">
            <a:avLst/>
          </a:prstGeom>
          <a:noFill/>
          <a:ln w="12700">
            <a:noFill/>
            <a:miter lim="400000"/>
            <a:headEnd/>
            <a:tailEnd/>
          </a:ln>
        </p:spPr>
      </p:pic>
      <p:sp>
        <p:nvSpPr>
          <p:cNvPr id="31747" name="Shape 154"/>
          <p:cNvSpPr>
            <a:spLocks noChangeArrowheads="1"/>
          </p:cNvSpPr>
          <p:nvPr/>
        </p:nvSpPr>
        <p:spPr bwMode="auto">
          <a:xfrm>
            <a:off x="385763" y="2927350"/>
            <a:ext cx="2838450" cy="995363"/>
          </a:xfrm>
          <a:prstGeom prst="rect">
            <a:avLst/>
          </a:prstGeom>
          <a:noFill/>
          <a:ln w="12700">
            <a:noFill/>
            <a:miter lim="400000"/>
            <a:headEnd/>
            <a:tailEnd/>
          </a:ln>
        </p:spPr>
        <p:txBody>
          <a:bodyPr lIns="35717" tIns="35717" rIns="35717" bIns="35717" anchor="ctr">
            <a:spAutoFit/>
          </a:bodyPr>
          <a:lstStyle/>
          <a:p>
            <a:pPr algn="ctr" defTabSz="584200"/>
            <a:r>
              <a:rPr lang="fr-FR" sz="3000">
                <a:solidFill>
                  <a:srgbClr val="000000"/>
                </a:solidFill>
                <a:latin typeface="Calibri" pitchFamily="34" charset="0"/>
                <a:sym typeface="Gill Sans"/>
              </a:rPr>
              <a:t>Absence d’effets secondaires</a:t>
            </a:r>
          </a:p>
        </p:txBody>
      </p:sp>
      <p:sp>
        <p:nvSpPr>
          <p:cNvPr id="31748" name="Shape 155"/>
          <p:cNvSpPr>
            <a:spLocks noChangeArrowheads="1"/>
          </p:cNvSpPr>
          <p:nvPr/>
        </p:nvSpPr>
        <p:spPr bwMode="auto">
          <a:xfrm>
            <a:off x="528638" y="4275138"/>
            <a:ext cx="2544762" cy="995362"/>
          </a:xfrm>
          <a:prstGeom prst="rect">
            <a:avLst/>
          </a:prstGeom>
          <a:noFill/>
          <a:ln w="12700">
            <a:noFill/>
            <a:miter lim="400000"/>
            <a:headEnd/>
            <a:tailEnd/>
          </a:ln>
        </p:spPr>
        <p:txBody>
          <a:bodyPr lIns="35717" tIns="35717" rIns="35717" bIns="35717" anchor="ctr">
            <a:spAutoFit/>
          </a:bodyPr>
          <a:lstStyle/>
          <a:p>
            <a:pPr algn="ctr" defTabSz="584200"/>
            <a:r>
              <a:rPr lang="fr-FR" sz="3000">
                <a:solidFill>
                  <a:srgbClr val="000000"/>
                </a:solidFill>
                <a:latin typeface="Calibri" pitchFamily="34" charset="0"/>
                <a:sym typeface="Gill Sans"/>
              </a:rPr>
              <a:t>Pas d’OAP ou d’IRA</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ctrTitle"/>
          </p:nvPr>
        </p:nvSpPr>
        <p:spPr/>
        <p:txBody>
          <a:bodyPr/>
          <a:lstStyle/>
          <a:p>
            <a:r>
              <a:rPr lang="fr-FR" smtClean="0"/>
              <a:t>Pour évaluer l’effet des thérapeutiques</a:t>
            </a:r>
          </a:p>
        </p:txBody>
      </p:sp>
      <p:sp>
        <p:nvSpPr>
          <p:cNvPr id="3" name="Sous-titre 2"/>
          <p:cNvSpPr>
            <a:spLocks noGrp="1"/>
          </p:cNvSpPr>
          <p:nvPr>
            <p:ph type="subTitle" idx="1"/>
          </p:nvPr>
        </p:nvSpPr>
        <p:spPr/>
        <p:txBody>
          <a:bodyPr rtlCol="0">
            <a:normAutofit lnSpcReduction="10000"/>
          </a:bodyPr>
          <a:lstStyle/>
          <a:p>
            <a:pPr fontAlgn="auto">
              <a:spcAft>
                <a:spcPts val="0"/>
              </a:spcAft>
              <a:buFont typeface="Arial"/>
              <a:buNone/>
              <a:defRPr/>
            </a:pPr>
            <a:r>
              <a:rPr lang="fr-FR" sz="5400" b="1" dirty="0" smtClean="0">
                <a:solidFill>
                  <a:schemeClr val="tx1"/>
                </a:solidFill>
              </a:rPr>
              <a:t>PPC:PAM-PIC</a:t>
            </a:r>
          </a:p>
          <a:p>
            <a:pPr fontAlgn="auto">
              <a:spcAft>
                <a:spcPts val="0"/>
              </a:spcAft>
              <a:buFont typeface="Arial"/>
              <a:buNone/>
              <a:defRPr/>
            </a:pPr>
            <a:r>
              <a:rPr lang="fr-FR" sz="5400" b="1" dirty="0" smtClean="0">
                <a:solidFill>
                  <a:srgbClr val="FF0000"/>
                </a:solidFill>
              </a:rPr>
              <a:t>DTC</a:t>
            </a:r>
            <a:endParaRPr lang="fr-FR" sz="5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600200"/>
          </a:xfrm>
        </p:spPr>
        <p:txBody>
          <a:bodyPr/>
          <a:lstStyle/>
          <a:p>
            <a:pPr algn="l"/>
            <a:r>
              <a:rPr lang="en-US" sz="2800" smtClean="0"/>
              <a:t>Le flux sylvien (</a:t>
            </a:r>
            <a:r>
              <a:rPr lang="fr-FR" sz="2800" smtClean="0"/>
              <a:t>ACM) est estimé à 70 % de la circulation hémisphérique </a:t>
            </a:r>
            <a:r>
              <a:rPr lang="en-US" sz="2800" smtClean="0"/>
              <a:t>homolatérale</a:t>
            </a:r>
          </a:p>
        </p:txBody>
      </p:sp>
      <p:sp>
        <p:nvSpPr>
          <p:cNvPr id="33794" name="Content Placeholder 4"/>
          <p:cNvSpPr>
            <a:spLocks noGrp="1"/>
          </p:cNvSpPr>
          <p:nvPr>
            <p:ph idx="1"/>
          </p:nvPr>
        </p:nvSpPr>
        <p:spPr>
          <a:xfrm>
            <a:off x="457200" y="1600200"/>
            <a:ext cx="6629400" cy="3810000"/>
          </a:xfrm>
        </p:spPr>
        <p:txBody>
          <a:bodyPr/>
          <a:lstStyle/>
          <a:p>
            <a:pPr>
              <a:buFont typeface="Arial" charset="0"/>
              <a:buNone/>
            </a:pPr>
            <a:endParaRPr lang="fr-FR" sz="2400" smtClean="0"/>
          </a:p>
          <a:p>
            <a:pPr>
              <a:buFont typeface="Arial" charset="0"/>
              <a:buNone/>
            </a:pPr>
            <a:endParaRPr lang="fr-FR" sz="2400" smtClean="0"/>
          </a:p>
          <a:p>
            <a:pPr>
              <a:buFont typeface="Wingdings" pitchFamily="2" charset="2"/>
              <a:buChar char="ü"/>
            </a:pPr>
            <a:r>
              <a:rPr lang="fr-FR" sz="2200" smtClean="0"/>
              <a:t>Profondeur:  40-60mm</a:t>
            </a:r>
          </a:p>
          <a:p>
            <a:pPr>
              <a:buFont typeface="Arial" charset="0"/>
              <a:buNone/>
            </a:pPr>
            <a:endParaRPr lang="fr-FR" sz="2200" smtClean="0"/>
          </a:p>
          <a:p>
            <a:pPr>
              <a:buFont typeface="Wingdings" pitchFamily="2" charset="2"/>
              <a:buChar char="ü"/>
            </a:pPr>
            <a:r>
              <a:rPr lang="fr-FR" sz="2200" smtClean="0"/>
              <a:t>Diminution du flux à la compression carotide</a:t>
            </a:r>
            <a:br>
              <a:rPr lang="fr-FR" sz="2200" smtClean="0"/>
            </a:br>
            <a:r>
              <a:rPr lang="fr-FR" sz="2200" smtClean="0"/>
              <a:t> </a:t>
            </a:r>
          </a:p>
          <a:p>
            <a:pPr>
              <a:buFont typeface="Wingdings" pitchFamily="2" charset="2"/>
              <a:buChar char="ü"/>
            </a:pPr>
            <a:r>
              <a:rPr lang="en-US" sz="2400" smtClean="0"/>
              <a:t>Flux positif uniquement</a:t>
            </a:r>
            <a:endParaRPr lang="fr-FR" sz="2200" smtClean="0"/>
          </a:p>
          <a:p>
            <a:pPr>
              <a:buFont typeface="Wingdings" pitchFamily="2" charset="2"/>
              <a:buChar char="ü"/>
            </a:pPr>
            <a:endParaRPr lang="fr-FR" sz="2200" smtClean="0"/>
          </a:p>
          <a:p>
            <a:pPr>
              <a:buFont typeface="Wingdings" pitchFamily="2" charset="2"/>
              <a:buChar char="ü"/>
            </a:pPr>
            <a:endParaRPr lang="fr-FR" sz="2200" smtClean="0"/>
          </a:p>
          <a:p>
            <a:pPr>
              <a:buFont typeface="Arial" charset="0"/>
              <a:buNone/>
            </a:pPr>
            <a:endParaRPr lang="en-US" smtClean="0"/>
          </a:p>
        </p:txBody>
      </p:sp>
      <p:pic>
        <p:nvPicPr>
          <p:cNvPr id="33795" name="Picture 84"/>
          <p:cNvPicPr>
            <a:picLocks noChangeAspect="1" noChangeArrowheads="1"/>
          </p:cNvPicPr>
          <p:nvPr/>
        </p:nvPicPr>
        <p:blipFill>
          <a:blip r:embed="rId2"/>
          <a:srcRect/>
          <a:stretch>
            <a:fillRect/>
          </a:stretch>
        </p:blipFill>
        <p:spPr bwMode="auto">
          <a:xfrm>
            <a:off x="1997075" y="4808538"/>
            <a:ext cx="5249863" cy="1816100"/>
          </a:xfrm>
          <a:prstGeom prst="rect">
            <a:avLst/>
          </a:prstGeom>
          <a:noFill/>
          <a:ln w="9525">
            <a:noFill/>
            <a:miter lim="800000"/>
            <a:headEnd/>
            <a:tailEnd/>
          </a:ln>
        </p:spPr>
      </p:pic>
      <p:pic>
        <p:nvPicPr>
          <p:cNvPr id="33796" name="Picture 2"/>
          <p:cNvPicPr>
            <a:picLocks noChangeAspect="1" noChangeArrowheads="1"/>
          </p:cNvPicPr>
          <p:nvPr/>
        </p:nvPicPr>
        <p:blipFill>
          <a:blip r:embed="rId3"/>
          <a:srcRect/>
          <a:stretch>
            <a:fillRect/>
          </a:stretch>
        </p:blipFill>
        <p:spPr bwMode="auto">
          <a:xfrm>
            <a:off x="6019800" y="990600"/>
            <a:ext cx="24003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fr-FR" smtClean="0"/>
          </a:p>
        </p:txBody>
      </p:sp>
      <p:pic>
        <p:nvPicPr>
          <p:cNvPr id="34818" name="Picture 2"/>
          <p:cNvPicPr>
            <a:picLocks noGrp="1" noChangeAspect="1" noChangeArrowheads="1"/>
          </p:cNvPicPr>
          <p:nvPr>
            <p:ph idx="1"/>
          </p:nvPr>
        </p:nvPicPr>
        <p:blipFill>
          <a:blip r:embed="rId2"/>
          <a:srcRect/>
          <a:stretch>
            <a:fillRect/>
          </a:stretch>
        </p:blipFill>
        <p:spPr>
          <a:xfrm>
            <a:off x="0" y="0"/>
            <a:ext cx="9144000" cy="6858000"/>
          </a:xfrm>
        </p:spPr>
      </p:pic>
      <p:sp>
        <p:nvSpPr>
          <p:cNvPr id="5" name="Rectangle 4"/>
          <p:cNvSpPr/>
          <p:nvPr/>
        </p:nvSpPr>
        <p:spPr>
          <a:xfrm>
            <a:off x="762000" y="1828800"/>
            <a:ext cx="1600200" cy="6858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Normale</a:t>
            </a:r>
            <a:endParaRPr lang="en-US" dirty="0">
              <a:solidFill>
                <a:schemeClr val="tx1"/>
              </a:solidFill>
            </a:endParaRPr>
          </a:p>
        </p:txBody>
      </p:sp>
      <p:sp>
        <p:nvSpPr>
          <p:cNvPr id="9" name="Rectangle 8"/>
          <p:cNvSpPr/>
          <p:nvPr/>
        </p:nvSpPr>
        <p:spPr>
          <a:xfrm>
            <a:off x="2590800" y="1981200"/>
            <a:ext cx="1600200" cy="6858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HTIC</a:t>
            </a:r>
          </a:p>
        </p:txBody>
      </p:sp>
      <p:sp>
        <p:nvSpPr>
          <p:cNvPr id="10" name="Rectangle 9"/>
          <p:cNvSpPr/>
          <p:nvPr/>
        </p:nvSpPr>
        <p:spPr>
          <a:xfrm>
            <a:off x="4724400" y="1828800"/>
            <a:ext cx="1600200" cy="1143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chemeClr val="tx1"/>
                </a:solidFill>
                <a:ea typeface="ＭＳ Ｐゴシック" charset="0"/>
              </a:rPr>
              <a:t>Isch</a:t>
            </a:r>
            <a:r>
              <a:rPr lang="fr-FR">
                <a:solidFill>
                  <a:schemeClr val="tx1"/>
                </a:solidFill>
                <a:ea typeface="ＭＳ Ｐゴシック" charset="0"/>
              </a:rPr>
              <a:t>é</a:t>
            </a:r>
            <a:r>
              <a:rPr lang="en-US">
                <a:solidFill>
                  <a:schemeClr val="tx1"/>
                </a:solidFill>
                <a:ea typeface="ＭＳ Ｐゴシック" charset="0"/>
              </a:rPr>
              <a:t>mie PIC=PAD</a:t>
            </a:r>
          </a:p>
        </p:txBody>
      </p:sp>
      <p:sp>
        <p:nvSpPr>
          <p:cNvPr id="11" name="Rectangle 10"/>
          <p:cNvSpPr/>
          <p:nvPr/>
        </p:nvSpPr>
        <p:spPr>
          <a:xfrm>
            <a:off x="6781800" y="2133600"/>
            <a:ext cx="1600200" cy="6858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Back Flow PIC=PAM</a:t>
            </a:r>
          </a:p>
          <a:p>
            <a:pPr algn="ctr" fontAlgn="auto">
              <a:spcBef>
                <a:spcPts val="0"/>
              </a:spcBef>
              <a:spcAft>
                <a:spcPts val="0"/>
              </a:spcAft>
              <a:defRPr/>
            </a:pPr>
            <a:r>
              <a:rPr lang="en-US" dirty="0">
                <a:solidFill>
                  <a:schemeClr val="tx1"/>
                </a:solidFill>
              </a:rPr>
              <a:t>PPC=0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1"/>
          <p:cNvPicPr>
            <a:picLocks noChangeAspect="1"/>
          </p:cNvPicPr>
          <p:nvPr/>
        </p:nvPicPr>
        <p:blipFill>
          <a:blip r:embed="rId2"/>
          <a:srcRect/>
          <a:stretch>
            <a:fillRect/>
          </a:stretch>
        </p:blipFill>
        <p:spPr bwMode="auto">
          <a:xfrm>
            <a:off x="1181100" y="406400"/>
            <a:ext cx="6769100" cy="6032500"/>
          </a:xfrm>
          <a:prstGeom prst="rect">
            <a:avLst/>
          </a:prstGeom>
          <a:noFill/>
          <a:ln w="9525">
            <a:noFill/>
            <a:miter lim="800000"/>
            <a:headEnd/>
            <a:tailEnd/>
          </a:ln>
        </p:spPr>
      </p:pic>
      <p:sp>
        <p:nvSpPr>
          <p:cNvPr id="3" name="ZoneTexte 2"/>
          <p:cNvSpPr txBox="1"/>
          <p:nvPr/>
        </p:nvSpPr>
        <p:spPr>
          <a:xfrm>
            <a:off x="2641600" y="2890838"/>
            <a:ext cx="3244850" cy="110807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fontAlgn="auto">
              <a:spcBef>
                <a:spcPts val="0"/>
              </a:spcBef>
              <a:spcAft>
                <a:spcPts val="0"/>
              </a:spcAft>
              <a:defRPr/>
            </a:pPr>
            <a:r>
              <a:rPr lang="fr-FR" sz="6600" dirty="0"/>
              <a:t>Ischémie</a:t>
            </a:r>
            <a:endParaRPr lang="fr-FR"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1325562"/>
          </a:xfrm>
        </p:spPr>
        <p:txBody>
          <a:bodyPr/>
          <a:lstStyle/>
          <a:p>
            <a:pPr algn="l"/>
            <a:endParaRPr lang="fr-FR" sz="1600" smtClean="0"/>
          </a:p>
        </p:txBody>
      </p:sp>
      <p:sp>
        <p:nvSpPr>
          <p:cNvPr id="35842" name="Content Placeholder 2"/>
          <p:cNvSpPr>
            <a:spLocks noGrp="1"/>
          </p:cNvSpPr>
          <p:nvPr>
            <p:ph idx="1"/>
          </p:nvPr>
        </p:nvSpPr>
        <p:spPr/>
        <p:txBody>
          <a:bodyPr/>
          <a:lstStyle/>
          <a:p>
            <a:pPr algn="just"/>
            <a:r>
              <a:rPr lang="fr-FR" sz="2400" smtClean="0"/>
              <a:t>24 TCG (GCS </a:t>
            </a:r>
            <a:r>
              <a:rPr lang="fr-FR" sz="2400" smtClean="0">
                <a:sym typeface="Symbol" pitchFamily="18" charset="2"/>
              </a:rPr>
              <a:t> </a:t>
            </a:r>
            <a:r>
              <a:rPr lang="fr-FR" sz="2400" smtClean="0"/>
              <a:t>8)</a:t>
            </a:r>
            <a:endParaRPr lang="fr-FR" sz="2400" b="1" smtClean="0">
              <a:solidFill>
                <a:schemeClr val="tx2"/>
              </a:solidFill>
            </a:endParaRPr>
          </a:p>
          <a:p>
            <a:pPr algn="just"/>
            <a:endParaRPr lang="fr-FR" sz="2800" smtClean="0"/>
          </a:p>
          <a:p>
            <a:pPr lvl="1" algn="just"/>
            <a:r>
              <a:rPr lang="fr-FR" sz="1800" smtClean="0">
                <a:sym typeface="Symbol" pitchFamily="18" charset="2"/>
              </a:rPr>
              <a:t>Vélocimétrie  ACM à l’arrivée (</a:t>
            </a:r>
            <a:r>
              <a:rPr lang="fr-FR" sz="1800" b="1" smtClean="0">
                <a:sym typeface="Symbol" pitchFamily="18" charset="2"/>
              </a:rPr>
              <a:t>T</a:t>
            </a:r>
            <a:r>
              <a:rPr lang="fr-FR" sz="1800" b="1" baseline="-25000" smtClean="0">
                <a:sym typeface="Symbol" pitchFamily="18" charset="2"/>
              </a:rPr>
              <a:t>0 </a:t>
            </a:r>
            <a:r>
              <a:rPr lang="fr-FR" sz="1800" smtClean="0">
                <a:sym typeface="Symbol" pitchFamily="18" charset="2"/>
              </a:rPr>
              <a:t>) </a:t>
            </a:r>
          </a:p>
          <a:p>
            <a:pPr lvl="1" algn="just"/>
            <a:r>
              <a:rPr lang="fr-FR" sz="1800" smtClean="0">
                <a:sym typeface="Symbol" pitchFamily="18" charset="2"/>
              </a:rPr>
              <a:t>puis après l’obtention</a:t>
            </a:r>
            <a:r>
              <a:rPr lang="fr-FR" sz="1800" baseline="-25000" smtClean="0">
                <a:sym typeface="Symbol" pitchFamily="18" charset="2"/>
              </a:rPr>
              <a:t> </a:t>
            </a:r>
            <a:r>
              <a:rPr lang="fr-FR" sz="1800" smtClean="0">
                <a:sym typeface="Symbol" pitchFamily="18" charset="2"/>
              </a:rPr>
              <a:t>de la PIC et de la SvjO</a:t>
            </a:r>
            <a:r>
              <a:rPr lang="fr-FR" sz="1800" baseline="-25000" smtClean="0">
                <a:sym typeface="Symbol" pitchFamily="18" charset="2"/>
              </a:rPr>
              <a:t>2</a:t>
            </a:r>
            <a:r>
              <a:rPr lang="fr-FR" sz="1800" smtClean="0">
                <a:sym typeface="Symbol" pitchFamily="18" charset="2"/>
              </a:rPr>
              <a:t> (</a:t>
            </a:r>
            <a:r>
              <a:rPr lang="fr-FR" sz="1800" b="1" smtClean="0">
                <a:sym typeface="Symbol" pitchFamily="18" charset="2"/>
              </a:rPr>
              <a:t>T</a:t>
            </a:r>
            <a:r>
              <a:rPr lang="fr-FR" sz="1800" b="1" baseline="-25000" smtClean="0">
                <a:sym typeface="Symbol" pitchFamily="18" charset="2"/>
              </a:rPr>
              <a:t>1</a:t>
            </a:r>
            <a:r>
              <a:rPr lang="fr-FR" sz="1800" smtClean="0">
                <a:sym typeface="Symbol" pitchFamily="18" charset="2"/>
              </a:rPr>
              <a:t>). </a:t>
            </a:r>
          </a:p>
          <a:p>
            <a:pPr lvl="1" algn="just"/>
            <a:r>
              <a:rPr lang="fr-FR" sz="1800" smtClean="0">
                <a:sym typeface="Symbol" pitchFamily="18" charset="2"/>
              </a:rPr>
              <a:t>DTC anormal </a:t>
            </a:r>
            <a:r>
              <a:rPr lang="fr-FR" sz="1800" b="1" smtClean="0">
                <a:solidFill>
                  <a:srgbClr val="FF0000"/>
                </a:solidFill>
                <a:sym typeface="Symbol" pitchFamily="18" charset="2"/>
              </a:rPr>
              <a:t>si  IP&gt;1,4 , Vd&lt;20cm/s</a:t>
            </a:r>
            <a:r>
              <a:rPr lang="fr-FR" sz="1800" smtClean="0">
                <a:sym typeface="Symbol" pitchFamily="18" charset="2"/>
              </a:rPr>
              <a:t>, Vm&lt;30cm/s</a:t>
            </a:r>
          </a:p>
          <a:p>
            <a:pPr lvl="1" algn="just"/>
            <a:endParaRPr lang="fr-FR" sz="1800" smtClean="0">
              <a:sym typeface="Symbol" pitchFamily="18" charset="2"/>
            </a:endParaRPr>
          </a:p>
          <a:p>
            <a:pPr lvl="1" algn="just"/>
            <a:r>
              <a:rPr lang="fr-FR" sz="1800" smtClean="0"/>
              <a:t>Objectif de normalisation du DTC par NADN, osmothérapie ou chirurgie dans le groupe anormal.</a:t>
            </a:r>
            <a:endParaRPr lang="fr-FR" sz="2000" b="1" smtClean="0">
              <a:solidFill>
                <a:schemeClr val="tx2"/>
              </a:solidFill>
              <a:sym typeface="Symbol" pitchFamily="18" charset="2"/>
            </a:endParaRPr>
          </a:p>
          <a:p>
            <a:pPr algn="just"/>
            <a:endParaRPr lang="fr-FR" sz="2400" b="1" smtClean="0">
              <a:solidFill>
                <a:schemeClr val="tx2"/>
              </a:solidFill>
              <a:sym typeface="Symbol" pitchFamily="18" charset="2"/>
            </a:endParaRPr>
          </a:p>
          <a:p>
            <a:pPr algn="just"/>
            <a:r>
              <a:rPr lang="fr-FR" sz="2400" b="1" smtClean="0">
                <a:sym typeface="Symbol" pitchFamily="18" charset="2"/>
              </a:rPr>
              <a:t>Comparaison entre les 2 groupes (DTC anormaux versus DTC normaux) et entre les temps T</a:t>
            </a:r>
            <a:r>
              <a:rPr lang="fr-FR" sz="2400" b="1" baseline="-25000" smtClean="0">
                <a:sym typeface="Symbol" pitchFamily="18" charset="2"/>
              </a:rPr>
              <a:t>0</a:t>
            </a:r>
            <a:r>
              <a:rPr lang="fr-FR" sz="2400" b="1" smtClean="0">
                <a:sym typeface="Symbol" pitchFamily="18" charset="2"/>
              </a:rPr>
              <a:t> et T</a:t>
            </a:r>
            <a:r>
              <a:rPr lang="fr-FR" sz="2400" b="1" baseline="-25000" smtClean="0">
                <a:sym typeface="Symbol" pitchFamily="18" charset="2"/>
              </a:rPr>
              <a:t>1</a:t>
            </a:r>
            <a:r>
              <a:rPr lang="fr-FR" sz="2400" smtClean="0"/>
              <a:t>.</a:t>
            </a:r>
          </a:p>
          <a:p>
            <a:endParaRPr lang="en-US" smtClean="0"/>
          </a:p>
        </p:txBody>
      </p:sp>
      <p:pic>
        <p:nvPicPr>
          <p:cNvPr id="35843" name="Picture 2"/>
          <p:cNvPicPr>
            <a:picLocks noChangeAspect="1" noChangeArrowheads="1"/>
          </p:cNvPicPr>
          <p:nvPr/>
        </p:nvPicPr>
        <p:blipFill>
          <a:blip r:embed="rId2"/>
          <a:srcRect/>
          <a:stretch>
            <a:fillRect/>
          </a:stretch>
        </p:blipFill>
        <p:spPr bwMode="auto">
          <a:xfrm>
            <a:off x="0" y="0"/>
            <a:ext cx="7772400" cy="1571625"/>
          </a:xfrm>
          <a:prstGeom prst="rect">
            <a:avLst/>
          </a:prstGeom>
          <a:noFill/>
          <a:ln w="9525">
            <a:noFill/>
            <a:miter lim="800000"/>
            <a:headEnd/>
            <a:tailEnd/>
          </a:ln>
        </p:spPr>
      </p:pic>
      <p:pic>
        <p:nvPicPr>
          <p:cNvPr id="35844" name="Picture 6"/>
          <p:cNvPicPr>
            <a:picLocks noChangeAspect="1" noChangeArrowheads="1"/>
          </p:cNvPicPr>
          <p:nvPr/>
        </p:nvPicPr>
        <p:blipFill>
          <a:blip r:embed="rId3"/>
          <a:srcRect/>
          <a:stretch>
            <a:fillRect/>
          </a:stretch>
        </p:blipFill>
        <p:spPr bwMode="auto">
          <a:xfrm>
            <a:off x="7686675" y="0"/>
            <a:ext cx="1457325" cy="1600200"/>
          </a:xfrm>
          <a:prstGeom prst="rect">
            <a:avLst/>
          </a:prstGeom>
          <a:noFill/>
          <a:ln w="9525">
            <a:noFill/>
            <a:miter lim="800000"/>
            <a:headEnd/>
            <a:tailEnd/>
          </a:ln>
        </p:spPr>
      </p:pic>
      <p:sp>
        <p:nvSpPr>
          <p:cNvPr id="35845" name="Rectangle 4"/>
          <p:cNvSpPr>
            <a:spLocks noChangeArrowheads="1"/>
          </p:cNvSpPr>
          <p:nvPr/>
        </p:nvSpPr>
        <p:spPr bwMode="auto">
          <a:xfrm>
            <a:off x="8229600" y="1066800"/>
            <a:ext cx="914400" cy="554038"/>
          </a:xfrm>
          <a:prstGeom prst="rect">
            <a:avLst/>
          </a:prstGeom>
          <a:noFill/>
          <a:ln w="9525">
            <a:noFill/>
            <a:miter lim="800000"/>
            <a:headEnd/>
            <a:tailEnd/>
          </a:ln>
        </p:spPr>
        <p:txBody>
          <a:bodyPr>
            <a:spAutoFit/>
          </a:bodyPr>
          <a:lstStyle/>
          <a:p>
            <a:r>
              <a:rPr lang="en-US" sz="1400">
                <a:latin typeface="Calibri" pitchFamily="34" charset="0"/>
              </a:rPr>
              <a:t>                           </a:t>
            </a:r>
            <a:r>
              <a:rPr lang="en-US" sz="1600" b="1">
                <a:latin typeface="Calibri" pitchFamily="34" charset="0"/>
              </a:rPr>
              <a:t>2007 </a:t>
            </a:r>
            <a:r>
              <a:rPr lang="en-US" sz="1400">
                <a:latin typeface="Calibri"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fr-FR" smtClean="0"/>
          </a:p>
        </p:txBody>
      </p:sp>
      <p:pic>
        <p:nvPicPr>
          <p:cNvPr id="36866" name="Picture 2"/>
          <p:cNvPicPr>
            <a:picLocks noGrp="1" noChangeAspect="1" noChangeArrowheads="1"/>
          </p:cNvPicPr>
          <p:nvPr>
            <p:ph idx="1"/>
          </p:nvPr>
        </p:nvPicPr>
        <p:blipFill>
          <a:blip r:embed="rId2"/>
          <a:srcRect/>
          <a:stretch>
            <a:fillRect/>
          </a:stretch>
        </p:blipFill>
        <p:spPr>
          <a:xfrm>
            <a:off x="762000" y="228600"/>
            <a:ext cx="7543800" cy="6400800"/>
          </a:xfrm>
        </p:spPr>
      </p:pic>
      <p:sp>
        <p:nvSpPr>
          <p:cNvPr id="36867" name="Rectangle 3"/>
          <p:cNvSpPr>
            <a:spLocks noChangeArrowheads="1"/>
          </p:cNvSpPr>
          <p:nvPr/>
        </p:nvSpPr>
        <p:spPr bwMode="auto">
          <a:xfrm>
            <a:off x="2895600" y="2209800"/>
            <a:ext cx="5181600" cy="646113"/>
          </a:xfrm>
          <a:prstGeom prst="rect">
            <a:avLst/>
          </a:prstGeom>
          <a:noFill/>
          <a:ln w="9525">
            <a:noFill/>
            <a:miter lim="800000"/>
            <a:headEnd/>
            <a:tailEnd/>
          </a:ln>
        </p:spPr>
        <p:txBody>
          <a:bodyPr>
            <a:spAutoFit/>
          </a:bodyPr>
          <a:lstStyle/>
          <a:p>
            <a:r>
              <a:rPr lang="en-US">
                <a:latin typeface="Calibri" pitchFamily="34" charset="0"/>
              </a:rPr>
              <a:t>Three-month GOS  was significantly poorer in group 1 than in group 2 (3 [1–5] vs. 1 [1–2], </a:t>
            </a:r>
            <a:r>
              <a:rPr lang="en-US" i="1">
                <a:latin typeface="Calibri" pitchFamily="34" charset="0"/>
              </a:rPr>
              <a:t>p &lt; 0.006)</a:t>
            </a:r>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ChangeArrowheads="1"/>
          </p:cNvSpPr>
          <p:nvPr/>
        </p:nvSpPr>
        <p:spPr bwMode="auto">
          <a:xfrm>
            <a:off x="4191000" y="533400"/>
            <a:ext cx="287338" cy="360363"/>
          </a:xfrm>
          <a:prstGeom prst="downArrow">
            <a:avLst>
              <a:gd name="adj1" fmla="val 50000"/>
              <a:gd name="adj2" fmla="val 31354"/>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37890" name="Text Box 3"/>
          <p:cNvSpPr txBox="1">
            <a:spLocks noChangeArrowheads="1"/>
          </p:cNvSpPr>
          <p:nvPr/>
        </p:nvSpPr>
        <p:spPr bwMode="auto">
          <a:xfrm>
            <a:off x="3352800" y="0"/>
            <a:ext cx="2057400" cy="360363"/>
          </a:xfrm>
          <a:prstGeom prst="rect">
            <a:avLst/>
          </a:prstGeom>
          <a:solidFill>
            <a:srgbClr val="FFFFFF"/>
          </a:solidFill>
          <a:ln w="9525">
            <a:solidFill>
              <a:srgbClr val="000000"/>
            </a:solidFill>
            <a:miter lim="800000"/>
            <a:headEnd/>
            <a:tailEnd/>
          </a:ln>
        </p:spPr>
        <p:txBody>
          <a:bodyPr/>
          <a:lstStyle/>
          <a:p>
            <a:r>
              <a:rPr lang="fr-FR" sz="1400" b="1">
                <a:latin typeface="Comic Sans MS" pitchFamily="66" charset="0"/>
                <a:ea typeface="MS PGothic" pitchFamily="34" charset="-128"/>
                <a:cs typeface="Times New Roman" pitchFamily="18" charset="0"/>
              </a:rPr>
              <a:t>Arrivée patient DCA</a:t>
            </a:r>
          </a:p>
        </p:txBody>
      </p:sp>
      <p:sp>
        <p:nvSpPr>
          <p:cNvPr id="37891" name="Text Box 8"/>
          <p:cNvSpPr txBox="1">
            <a:spLocks noChangeArrowheads="1"/>
          </p:cNvSpPr>
          <p:nvPr/>
        </p:nvSpPr>
        <p:spPr bwMode="auto">
          <a:xfrm>
            <a:off x="3352800" y="1066800"/>
            <a:ext cx="2057400" cy="762000"/>
          </a:xfrm>
          <a:prstGeom prst="rect">
            <a:avLst/>
          </a:prstGeom>
          <a:solidFill>
            <a:schemeClr val="bg1"/>
          </a:solidFill>
          <a:ln w="9525">
            <a:solidFill>
              <a:srgbClr val="000000"/>
            </a:solidFill>
            <a:miter lim="800000"/>
            <a:headEnd/>
            <a:tailEnd/>
          </a:ln>
        </p:spPr>
        <p:txBody>
          <a:bodyPr/>
          <a:lstStyle/>
          <a:p>
            <a:pPr algn="ctr"/>
            <a:r>
              <a:rPr lang="fr-FR" b="1">
                <a:latin typeface="Comic Sans MS" pitchFamily="66" charset="0"/>
                <a:ea typeface="MS PGothic" pitchFamily="34" charset="-128"/>
                <a:cs typeface="Times New Roman" pitchFamily="18" charset="0"/>
              </a:rPr>
              <a:t>DTC Asymétrique</a:t>
            </a:r>
          </a:p>
        </p:txBody>
      </p:sp>
      <p:sp>
        <p:nvSpPr>
          <p:cNvPr id="148490" name="AutoShape 10"/>
          <p:cNvSpPr>
            <a:spLocks noChangeArrowheads="1"/>
          </p:cNvSpPr>
          <p:nvPr/>
        </p:nvSpPr>
        <p:spPr bwMode="auto">
          <a:xfrm rot="-2472595">
            <a:off x="5354638" y="2768600"/>
            <a:ext cx="215900" cy="373063"/>
          </a:xfrm>
          <a:prstGeom prst="downArrow">
            <a:avLst>
              <a:gd name="adj1" fmla="val 50000"/>
              <a:gd name="adj2" fmla="val 43199"/>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148491" name="AutoShape 11"/>
          <p:cNvSpPr>
            <a:spLocks noChangeArrowheads="1"/>
          </p:cNvSpPr>
          <p:nvPr/>
        </p:nvSpPr>
        <p:spPr bwMode="auto">
          <a:xfrm rot="2326743">
            <a:off x="3235325" y="2763838"/>
            <a:ext cx="215900" cy="431800"/>
          </a:xfrm>
          <a:prstGeom prst="downArrow">
            <a:avLst>
              <a:gd name="adj1" fmla="val 50000"/>
              <a:gd name="adj2" fmla="val 50000"/>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148492" name="AutoShape 12"/>
          <p:cNvSpPr>
            <a:spLocks noChangeArrowheads="1"/>
          </p:cNvSpPr>
          <p:nvPr/>
        </p:nvSpPr>
        <p:spPr bwMode="auto">
          <a:xfrm>
            <a:off x="2286000" y="4191000"/>
            <a:ext cx="381000" cy="457200"/>
          </a:xfrm>
          <a:prstGeom prst="downArrow">
            <a:avLst>
              <a:gd name="adj1" fmla="val 50000"/>
              <a:gd name="adj2" fmla="val 34744"/>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148493" name="Text Box 13"/>
          <p:cNvSpPr txBox="1">
            <a:spLocks noChangeArrowheads="1"/>
          </p:cNvSpPr>
          <p:nvPr/>
        </p:nvSpPr>
        <p:spPr bwMode="auto">
          <a:xfrm>
            <a:off x="5257800" y="3276600"/>
            <a:ext cx="1752600" cy="609600"/>
          </a:xfrm>
          <a:prstGeom prst="rect">
            <a:avLst/>
          </a:prstGeom>
          <a:solidFill>
            <a:srgbClr val="FFFFFF"/>
          </a:solidFill>
          <a:ln w="9525">
            <a:solidFill>
              <a:srgbClr val="000000"/>
            </a:solidFill>
            <a:miter lim="800000"/>
            <a:headEnd/>
            <a:tailEnd/>
          </a:ln>
        </p:spPr>
        <p:txBody>
          <a:bodyPr/>
          <a:lstStyle/>
          <a:p>
            <a:r>
              <a:rPr lang="fr-FR" sz="1400" b="1">
                <a:latin typeface="Comic Sans MS" pitchFamily="66" charset="0"/>
                <a:ea typeface="MS PGothic" pitchFamily="34" charset="-128"/>
                <a:cs typeface="Times New Roman" pitchFamily="18" charset="0"/>
              </a:rPr>
              <a:t>DTC olighémique</a:t>
            </a:r>
          </a:p>
          <a:p>
            <a:pPr algn="ctr"/>
            <a:r>
              <a:rPr lang="fr-FR" sz="1400" b="1">
                <a:latin typeface="Comic Sans MS" pitchFamily="66" charset="0"/>
                <a:ea typeface="MS PGothic" pitchFamily="34" charset="-128"/>
                <a:cs typeface="Times New Roman" pitchFamily="18" charset="0"/>
              </a:rPr>
              <a:t>IP Normal</a:t>
            </a:r>
          </a:p>
        </p:txBody>
      </p:sp>
      <p:sp>
        <p:nvSpPr>
          <p:cNvPr id="148494" name="Text Box 14"/>
          <p:cNvSpPr txBox="1">
            <a:spLocks noChangeArrowheads="1"/>
          </p:cNvSpPr>
          <p:nvPr/>
        </p:nvSpPr>
        <p:spPr bwMode="auto">
          <a:xfrm>
            <a:off x="1600200" y="3352800"/>
            <a:ext cx="2057400" cy="533400"/>
          </a:xfrm>
          <a:prstGeom prst="rect">
            <a:avLst/>
          </a:prstGeom>
          <a:solidFill>
            <a:srgbClr val="FFFFFF"/>
          </a:solidFill>
          <a:ln w="9525">
            <a:solidFill>
              <a:srgbClr val="000000"/>
            </a:solidFill>
            <a:miter lim="800000"/>
            <a:headEnd/>
            <a:tailEnd/>
          </a:ln>
        </p:spPr>
        <p:txBody>
          <a:bodyPr/>
          <a:lstStyle/>
          <a:p>
            <a:r>
              <a:rPr lang="fr-FR" sz="1400" b="1">
                <a:latin typeface="Comic Sans MS" pitchFamily="66" charset="0"/>
                <a:ea typeface="MS PGothic" pitchFamily="34" charset="-128"/>
                <a:cs typeface="Times New Roman" pitchFamily="18" charset="0"/>
              </a:rPr>
              <a:t>DTC olighémique</a:t>
            </a:r>
          </a:p>
          <a:p>
            <a:pPr algn="ctr"/>
            <a:r>
              <a:rPr lang="fr-FR" sz="1400" b="1">
                <a:latin typeface="Comic Sans MS" pitchFamily="66" charset="0"/>
                <a:ea typeface="MS PGothic" pitchFamily="34" charset="-128"/>
                <a:cs typeface="Times New Roman" pitchFamily="18" charset="0"/>
              </a:rPr>
              <a:t>IP Augmenté</a:t>
            </a:r>
          </a:p>
        </p:txBody>
      </p:sp>
      <p:sp>
        <p:nvSpPr>
          <p:cNvPr id="148495" name="Text Box 15"/>
          <p:cNvSpPr txBox="1">
            <a:spLocks noChangeArrowheads="1"/>
          </p:cNvSpPr>
          <p:nvPr/>
        </p:nvSpPr>
        <p:spPr bwMode="auto">
          <a:xfrm>
            <a:off x="533400" y="4800600"/>
            <a:ext cx="4114800" cy="1524000"/>
          </a:xfrm>
          <a:prstGeom prst="rect">
            <a:avLst/>
          </a:prstGeom>
          <a:solidFill>
            <a:srgbClr val="FFFFFF"/>
          </a:solidFill>
          <a:ln w="9525">
            <a:solidFill>
              <a:srgbClr val="000000"/>
            </a:solidFill>
            <a:miter lim="800000"/>
            <a:headEnd/>
            <a:tailEnd/>
          </a:ln>
        </p:spPr>
        <p:txBody>
          <a:bodyPr/>
          <a:lstStyle/>
          <a:p>
            <a:r>
              <a:rPr lang="fr-FR" sz="1400" b="1">
                <a:latin typeface="Comic Sans MS" pitchFamily="66" charset="0"/>
                <a:ea typeface="MS PGothic" pitchFamily="34" charset="-128"/>
                <a:cs typeface="Times New Roman" pitchFamily="18" charset="0"/>
              </a:rPr>
              <a:t>Débuter PEC médicale :</a:t>
            </a:r>
          </a:p>
          <a:p>
            <a:r>
              <a:rPr lang="fr-FR" sz="1400" b="1">
                <a:latin typeface="Comic Sans MS" pitchFamily="66" charset="0"/>
                <a:ea typeface="MS PGothic" pitchFamily="34" charset="-128"/>
                <a:cs typeface="Times New Roman" pitchFamily="18" charset="0"/>
              </a:rPr>
              <a:t>- augmentation de la PAM </a:t>
            </a:r>
          </a:p>
          <a:p>
            <a:pPr>
              <a:buFontTx/>
              <a:buChar char="-"/>
            </a:pPr>
            <a:r>
              <a:rPr lang="fr-FR" sz="1400" b="1">
                <a:latin typeface="Comic Sans MS" pitchFamily="66" charset="0"/>
                <a:ea typeface="MS PGothic" pitchFamily="34" charset="-128"/>
                <a:cs typeface="Times New Roman" pitchFamily="18" charset="0"/>
              </a:rPr>
              <a:t>Si PAM élevée, discuter osmothérapie</a:t>
            </a:r>
          </a:p>
          <a:p>
            <a:r>
              <a:rPr lang="fr-FR" sz="1400" b="1">
                <a:latin typeface="Comic Sans MS" pitchFamily="66" charset="0"/>
                <a:ea typeface="MS PGothic" pitchFamily="34" charset="-128"/>
                <a:cs typeface="Times New Roman" pitchFamily="18" charset="0"/>
              </a:rPr>
              <a:t>Evoquer :</a:t>
            </a:r>
          </a:p>
          <a:p>
            <a:r>
              <a:rPr lang="fr-FR" sz="1400" b="1">
                <a:latin typeface="Comic Sans MS" pitchFamily="66" charset="0"/>
                <a:ea typeface="MS PGothic" pitchFamily="34" charset="-128"/>
                <a:cs typeface="Times New Roman" pitchFamily="18" charset="0"/>
              </a:rPr>
              <a:t>HED  HSD , Hématome intraparenchymateux</a:t>
            </a:r>
          </a:p>
          <a:p>
            <a:r>
              <a:rPr lang="fr-FR" sz="1400" b="1">
                <a:latin typeface="Comic Sans MS" pitchFamily="66" charset="0"/>
                <a:ea typeface="MS PGothic" pitchFamily="34" charset="-128"/>
                <a:cs typeface="Times New Roman" pitchFamily="18" charset="0"/>
              </a:rPr>
              <a:t>TDM en urgence</a:t>
            </a:r>
          </a:p>
          <a:p>
            <a:endParaRPr lang="fr-FR" sz="1400" b="1">
              <a:latin typeface="Comic Sans MS" pitchFamily="66" charset="0"/>
              <a:ea typeface="MS PGothic" pitchFamily="34" charset="-128"/>
              <a:cs typeface="Times New Roman" pitchFamily="18" charset="0"/>
            </a:endParaRPr>
          </a:p>
        </p:txBody>
      </p:sp>
      <p:sp>
        <p:nvSpPr>
          <p:cNvPr id="148496" name="Text Box 16"/>
          <p:cNvSpPr txBox="1">
            <a:spLocks noChangeArrowheads="1"/>
          </p:cNvSpPr>
          <p:nvPr/>
        </p:nvSpPr>
        <p:spPr bwMode="auto">
          <a:xfrm>
            <a:off x="5410200" y="4876800"/>
            <a:ext cx="2895600" cy="1219200"/>
          </a:xfrm>
          <a:prstGeom prst="rect">
            <a:avLst/>
          </a:prstGeom>
          <a:solidFill>
            <a:srgbClr val="FFFFFF"/>
          </a:solidFill>
          <a:ln w="9525">
            <a:solidFill>
              <a:srgbClr val="000000"/>
            </a:solidFill>
            <a:miter lim="800000"/>
            <a:headEnd/>
            <a:tailEnd/>
          </a:ln>
        </p:spPr>
        <p:txBody>
          <a:bodyPr/>
          <a:lstStyle/>
          <a:p>
            <a:r>
              <a:rPr lang="fr-FR" sz="1400" b="1">
                <a:latin typeface="Comic Sans MS" pitchFamily="66" charset="0"/>
                <a:ea typeface="MS PGothic" pitchFamily="34" charset="-128"/>
                <a:cs typeface="Times New Roman" pitchFamily="18" charset="0"/>
              </a:rPr>
              <a:t>Evoquer :</a:t>
            </a:r>
          </a:p>
          <a:p>
            <a:r>
              <a:rPr lang="fr-FR" sz="1400" b="1">
                <a:latin typeface="Comic Sans MS" pitchFamily="66" charset="0"/>
                <a:ea typeface="MS PGothic" pitchFamily="34" charset="-128"/>
                <a:cs typeface="Times New Roman" pitchFamily="18" charset="0"/>
              </a:rPr>
              <a:t>Dissection carotidienne</a:t>
            </a:r>
          </a:p>
          <a:p>
            <a:r>
              <a:rPr lang="fr-FR" sz="1400" b="1">
                <a:latin typeface="Comic Sans MS" pitchFamily="66" charset="0"/>
                <a:ea typeface="MS PGothic" pitchFamily="34" charset="-128"/>
                <a:cs typeface="Times New Roman" pitchFamily="18" charset="0"/>
              </a:rPr>
              <a:t>TDM injectée+ injection TSA</a:t>
            </a:r>
          </a:p>
        </p:txBody>
      </p:sp>
      <p:sp>
        <p:nvSpPr>
          <p:cNvPr id="148497" name="AutoShape 17"/>
          <p:cNvSpPr>
            <a:spLocks noChangeArrowheads="1"/>
          </p:cNvSpPr>
          <p:nvPr/>
        </p:nvSpPr>
        <p:spPr bwMode="auto">
          <a:xfrm>
            <a:off x="5943600" y="4114800"/>
            <a:ext cx="381000" cy="533400"/>
          </a:xfrm>
          <a:prstGeom prst="downArrow">
            <a:avLst>
              <a:gd name="adj1" fmla="val 50000"/>
              <a:gd name="adj2" fmla="val 74997"/>
            </a:avLst>
          </a:prstGeom>
          <a:solidFill>
            <a:srgbClr val="FFFFFF"/>
          </a:solidFill>
          <a:ln w="9525">
            <a:solidFill>
              <a:srgbClr val="000000"/>
            </a:solidFill>
            <a:miter lim="800000"/>
            <a:headEnd/>
            <a:tailEnd/>
          </a:ln>
        </p:spPr>
        <p:txBody>
          <a:bodyPr/>
          <a:lstStyle/>
          <a:p>
            <a:endParaRPr lang="fr-FR">
              <a:latin typeface="Calibri" pitchFamily="34" charset="0"/>
            </a:endParaRPr>
          </a:p>
        </p:txBody>
      </p:sp>
      <p:sp>
        <p:nvSpPr>
          <p:cNvPr id="37900" name="Rectangle 23"/>
          <p:cNvSpPr>
            <a:spLocks noChangeArrowheads="1"/>
          </p:cNvSpPr>
          <p:nvPr/>
        </p:nvSpPr>
        <p:spPr bwMode="auto">
          <a:xfrm>
            <a:off x="285750" y="784225"/>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37901" name="Rectangle 24"/>
          <p:cNvSpPr>
            <a:spLocks noChangeArrowheads="1"/>
          </p:cNvSpPr>
          <p:nvPr/>
        </p:nvSpPr>
        <p:spPr bwMode="auto">
          <a:xfrm>
            <a:off x="323850" y="247650"/>
            <a:ext cx="18415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37902" name="Rectangle 25"/>
          <p:cNvSpPr>
            <a:spLocks noChangeArrowheads="1"/>
          </p:cNvSpPr>
          <p:nvPr/>
        </p:nvSpPr>
        <p:spPr bwMode="auto">
          <a:xfrm>
            <a:off x="285750" y="784225"/>
            <a:ext cx="184150" cy="990600"/>
          </a:xfrm>
          <a:prstGeom prst="rect">
            <a:avLst/>
          </a:prstGeom>
          <a:noFill/>
          <a:ln w="9525">
            <a:noFill/>
            <a:miter lim="800000"/>
            <a:headEnd/>
            <a:tailEnd/>
          </a:ln>
        </p:spPr>
        <p:txBody>
          <a:bodyPr wrap="none" anchor="ctr">
            <a:spAutoFit/>
          </a:bodyPr>
          <a:lstStyle/>
          <a:p>
            <a:r>
              <a:rPr lang="fr-FR" sz="1100">
                <a:latin typeface="Calibri" pitchFamily="34" charset="0"/>
              </a:rPr>
              <a:t/>
            </a:r>
            <a:br>
              <a:rPr lang="fr-FR" sz="1100">
                <a:latin typeface="Calibri" pitchFamily="34" charset="0"/>
              </a:rPr>
            </a:br>
            <a:endParaRPr lang="fr-FR">
              <a:latin typeface="Calibri" pitchFamily="34" charset="0"/>
            </a:endParaRPr>
          </a:p>
          <a:p>
            <a:endParaRPr lang="fr-FR">
              <a:latin typeface="Calibri" pitchFamily="34" charset="0"/>
            </a:endParaRPr>
          </a:p>
        </p:txBody>
      </p:sp>
      <p:sp>
        <p:nvSpPr>
          <p:cNvPr id="37903" name="Rectangle 26"/>
          <p:cNvSpPr>
            <a:spLocks noChangeArrowheads="1"/>
          </p:cNvSpPr>
          <p:nvPr/>
        </p:nvSpPr>
        <p:spPr bwMode="auto">
          <a:xfrm>
            <a:off x="285750" y="1774825"/>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37904" name="Rectangle 27"/>
          <p:cNvSpPr>
            <a:spLocks noChangeArrowheads="1"/>
          </p:cNvSpPr>
          <p:nvPr/>
        </p:nvSpPr>
        <p:spPr bwMode="auto">
          <a:xfrm>
            <a:off x="285750" y="1774825"/>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37905" name="Picture 29" descr="HTIC1"/>
          <p:cNvPicPr>
            <a:picLocks noChangeAspect="1" noChangeArrowheads="1"/>
          </p:cNvPicPr>
          <p:nvPr/>
        </p:nvPicPr>
        <p:blipFill>
          <a:blip r:embed="rId2"/>
          <a:srcRect t="14134" r="13043"/>
          <a:stretch>
            <a:fillRect/>
          </a:stretch>
        </p:blipFill>
        <p:spPr bwMode="auto">
          <a:xfrm>
            <a:off x="1143000" y="1066800"/>
            <a:ext cx="1752600" cy="763588"/>
          </a:xfrm>
          <a:prstGeom prst="rect">
            <a:avLst/>
          </a:prstGeom>
          <a:noFill/>
          <a:ln w="9525">
            <a:solidFill>
              <a:schemeClr val="tx1"/>
            </a:solidFill>
            <a:miter lim="800000"/>
            <a:headEnd/>
            <a:tailEnd/>
          </a:ln>
        </p:spPr>
      </p:pic>
      <p:pic>
        <p:nvPicPr>
          <p:cNvPr id="37906" name="Picture 30" descr="HTIC3"/>
          <p:cNvPicPr>
            <a:picLocks noChangeAspect="1" noChangeArrowheads="1"/>
          </p:cNvPicPr>
          <p:nvPr/>
        </p:nvPicPr>
        <p:blipFill>
          <a:blip r:embed="rId3"/>
          <a:srcRect t="21239"/>
          <a:stretch>
            <a:fillRect/>
          </a:stretch>
        </p:blipFill>
        <p:spPr bwMode="auto">
          <a:xfrm>
            <a:off x="5791200" y="1066800"/>
            <a:ext cx="1752600" cy="76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849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849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849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48491"/>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48494"/>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148492"/>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148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P spid="148491" grpId="0" animBg="1"/>
      <p:bldP spid="148492" grpId="0" animBg="1"/>
      <p:bldP spid="148493" grpId="0" animBg="1" autoUpdateAnimBg="0"/>
      <p:bldP spid="148494" grpId="0" animBg="1" autoUpdateAnimBg="0"/>
      <p:bldP spid="148495" grpId="0" animBg="1" autoUpdateAnimBg="0"/>
      <p:bldP spid="148496" grpId="0" animBg="1" autoUpdateAnimBg="0"/>
      <p:bldP spid="1484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Grp="1" noChangeAspect="1" noChangeArrowheads="1"/>
          </p:cNvPicPr>
          <p:nvPr>
            <p:ph idx="1"/>
          </p:nvPr>
        </p:nvPicPr>
        <p:blipFill>
          <a:blip r:embed="rId3"/>
          <a:srcRect/>
          <a:stretch>
            <a:fillRect/>
          </a:stretch>
        </p:blipFill>
        <p:spPr>
          <a:xfrm>
            <a:off x="1295400" y="1524000"/>
            <a:ext cx="6267450" cy="3648075"/>
          </a:xfrm>
        </p:spPr>
      </p:pic>
      <p:sp>
        <p:nvSpPr>
          <p:cNvPr id="10" name="Rectangle 9"/>
          <p:cNvSpPr/>
          <p:nvPr/>
        </p:nvSpPr>
        <p:spPr>
          <a:xfrm>
            <a:off x="838200" y="304800"/>
            <a:ext cx="7467600" cy="1816100"/>
          </a:xfrm>
          <a:prstGeom prst="rect">
            <a:avLst/>
          </a:prstGeom>
        </p:spPr>
        <p:txBody>
          <a:bodyPr>
            <a:spAutoFit/>
          </a:bodyPr>
          <a:lstStyle/>
          <a:p>
            <a:pPr fontAlgn="auto">
              <a:spcBef>
                <a:spcPts val="0"/>
              </a:spcBef>
              <a:spcAft>
                <a:spcPts val="0"/>
              </a:spcAft>
              <a:defRPr/>
            </a:pPr>
            <a:endParaRPr lang="en-US" sz="2800" dirty="0">
              <a:latin typeface="+mj-lt"/>
              <a:cs typeface="+mn-cs"/>
            </a:endParaRPr>
          </a:p>
          <a:p>
            <a:pPr fontAlgn="auto">
              <a:spcBef>
                <a:spcPts val="0"/>
              </a:spcBef>
              <a:spcAft>
                <a:spcPts val="0"/>
              </a:spcAft>
              <a:defRPr/>
            </a:pPr>
            <a:r>
              <a:rPr lang="en-US" sz="2800" dirty="0" err="1">
                <a:latin typeface="+mj-lt"/>
                <a:cs typeface="+mn-cs"/>
              </a:rPr>
              <a:t>Fenêtre</a:t>
            </a:r>
            <a:r>
              <a:rPr lang="en-US" sz="2800" dirty="0">
                <a:latin typeface="+mj-lt"/>
                <a:cs typeface="+mn-cs"/>
              </a:rPr>
              <a:t> </a:t>
            </a:r>
            <a:r>
              <a:rPr lang="en-US" sz="2800" dirty="0" err="1">
                <a:latin typeface="+mj-lt"/>
                <a:cs typeface="+mn-cs"/>
              </a:rPr>
              <a:t>temporale</a:t>
            </a:r>
            <a:r>
              <a:rPr lang="en-US" sz="2800" dirty="0">
                <a:latin typeface="+mj-lt"/>
                <a:cs typeface="+mn-cs"/>
              </a:rPr>
              <a:t> :</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8915" name="Rectangle 4"/>
          <p:cNvSpPr>
            <a:spLocks noChangeArrowheads="1"/>
          </p:cNvSpPr>
          <p:nvPr/>
        </p:nvSpPr>
        <p:spPr bwMode="auto">
          <a:xfrm>
            <a:off x="0" y="3810000"/>
            <a:ext cx="9144000" cy="3416300"/>
          </a:xfrm>
          <a:prstGeom prst="rect">
            <a:avLst/>
          </a:prstGeom>
          <a:noFill/>
          <a:ln w="9525">
            <a:no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ZoneTexte 1"/>
          <p:cNvSpPr txBox="1">
            <a:spLocks noChangeArrowheads="1"/>
          </p:cNvSpPr>
          <p:nvPr/>
        </p:nvSpPr>
        <p:spPr bwMode="auto">
          <a:xfrm>
            <a:off x="398463" y="496888"/>
            <a:ext cx="4324350" cy="522287"/>
          </a:xfrm>
          <a:prstGeom prst="rect">
            <a:avLst/>
          </a:prstGeom>
          <a:noFill/>
          <a:ln w="9525">
            <a:noFill/>
            <a:miter lim="800000"/>
            <a:headEnd/>
            <a:tailEnd/>
          </a:ln>
        </p:spPr>
        <p:txBody>
          <a:bodyPr wrap="none">
            <a:spAutoFit/>
          </a:bodyPr>
          <a:lstStyle/>
          <a:p>
            <a:r>
              <a:rPr lang="fr-FR" sz="2800" b="1">
                <a:solidFill>
                  <a:srgbClr val="3366FF"/>
                </a:solidFill>
                <a:latin typeface="Comic Sans MS" pitchFamily="66" charset="0"/>
              </a:rPr>
              <a:t>Le doppler c’est facile…</a:t>
            </a:r>
          </a:p>
        </p:txBody>
      </p:sp>
      <p:sp>
        <p:nvSpPr>
          <p:cNvPr id="40962" name="ZoneTexte 2"/>
          <p:cNvSpPr txBox="1">
            <a:spLocks noChangeArrowheads="1"/>
          </p:cNvSpPr>
          <p:nvPr/>
        </p:nvSpPr>
        <p:spPr bwMode="auto">
          <a:xfrm>
            <a:off x="5667375" y="5915025"/>
            <a:ext cx="3267075" cy="369888"/>
          </a:xfrm>
          <a:prstGeom prst="rect">
            <a:avLst/>
          </a:prstGeom>
          <a:noFill/>
          <a:ln w="9525">
            <a:noFill/>
            <a:miter lim="800000"/>
            <a:headEnd/>
            <a:tailEnd/>
          </a:ln>
        </p:spPr>
        <p:txBody>
          <a:bodyPr wrap="none">
            <a:spAutoFit/>
          </a:bodyPr>
          <a:lstStyle/>
          <a:p>
            <a:r>
              <a:rPr lang="fr-FR" b="1">
                <a:latin typeface="Calibri" pitchFamily="34" charset="0"/>
              </a:rPr>
              <a:t>Paulus et al. </a:t>
            </a:r>
            <a:r>
              <a:rPr lang="fr-FR" b="1" i="1">
                <a:latin typeface="Calibri" pitchFamily="34" charset="0"/>
              </a:rPr>
              <a:t>Int Care Med</a:t>
            </a:r>
            <a:r>
              <a:rPr lang="fr-FR" b="1">
                <a:latin typeface="Calibri" pitchFamily="34" charset="0"/>
              </a:rPr>
              <a:t>, 2014</a:t>
            </a:r>
          </a:p>
        </p:txBody>
      </p:sp>
      <p:pic>
        <p:nvPicPr>
          <p:cNvPr id="40963" name="Image 3"/>
          <p:cNvPicPr>
            <a:picLocks noChangeAspect="1"/>
          </p:cNvPicPr>
          <p:nvPr/>
        </p:nvPicPr>
        <p:blipFill>
          <a:blip r:embed="rId2"/>
          <a:srcRect/>
          <a:stretch>
            <a:fillRect/>
          </a:stretch>
        </p:blipFill>
        <p:spPr bwMode="auto">
          <a:xfrm>
            <a:off x="381000" y="1028700"/>
            <a:ext cx="8369300"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1"/>
          <p:cNvPicPr>
            <a:picLocks noChangeAspect="1"/>
          </p:cNvPicPr>
          <p:nvPr/>
        </p:nvPicPr>
        <p:blipFill>
          <a:blip r:embed="rId3"/>
          <a:srcRect/>
          <a:stretch>
            <a:fillRect/>
          </a:stretch>
        </p:blipFill>
        <p:spPr bwMode="auto">
          <a:xfrm>
            <a:off x="1568450" y="1778000"/>
            <a:ext cx="6007100" cy="4711700"/>
          </a:xfrm>
          <a:prstGeom prst="rect">
            <a:avLst/>
          </a:prstGeom>
          <a:noFill/>
          <a:ln w="9525">
            <a:noFill/>
            <a:miter lim="800000"/>
            <a:headEnd/>
            <a:tailEnd/>
          </a:ln>
        </p:spPr>
      </p:pic>
      <p:sp>
        <p:nvSpPr>
          <p:cNvPr id="5" name="Titre 4"/>
          <p:cNvSpPr>
            <a:spLocks noGrp="1"/>
          </p:cNvSpPr>
          <p:nvPr>
            <p:ph type="title"/>
          </p:nvPr>
        </p:nvSpPr>
        <p:spPr>
          <a:xfrm>
            <a:off x="471488" y="419100"/>
            <a:ext cx="4921250" cy="522288"/>
          </a:xfrm>
        </p:spPr>
        <p:txBody>
          <a:bodyPr wrap="none" rtlCol="0">
            <a:spAutoFit/>
          </a:bodyPr>
          <a:lstStyle/>
          <a:p>
            <a:pPr algn="l" fontAlgn="auto">
              <a:spcAft>
                <a:spcPts val="0"/>
              </a:spcAft>
              <a:defRPr/>
            </a:pPr>
            <a:r>
              <a:rPr lang="fr-FR" sz="2800" b="1" dirty="0" err="1">
                <a:solidFill>
                  <a:srgbClr val="3366FF"/>
                </a:solidFill>
                <a:latin typeface="+mn-lt"/>
                <a:ea typeface="+mn-ea"/>
                <a:cs typeface="+mn-cs"/>
                <a:sym typeface="Arial" charset="0"/>
              </a:rPr>
              <a:t>Why</a:t>
            </a:r>
            <a:r>
              <a:rPr lang="fr-FR" sz="2800" b="1" dirty="0">
                <a:solidFill>
                  <a:srgbClr val="3366FF"/>
                </a:solidFill>
                <a:latin typeface="+mn-lt"/>
                <a:ea typeface="+mn-ea"/>
                <a:cs typeface="+mn-cs"/>
                <a:sym typeface="Arial" charset="0"/>
              </a:rPr>
              <a:t> </a:t>
            </a:r>
            <a:r>
              <a:rPr lang="fr-FR" sz="2800" b="1" dirty="0" err="1">
                <a:solidFill>
                  <a:srgbClr val="3366FF"/>
                </a:solidFill>
                <a:latin typeface="+mn-lt"/>
                <a:ea typeface="+mn-ea"/>
                <a:cs typeface="+mn-cs"/>
                <a:sym typeface="Arial" charset="0"/>
              </a:rPr>
              <a:t>corticosteroids</a:t>
            </a:r>
            <a:r>
              <a:rPr lang="fr-FR" sz="2800" b="1" dirty="0">
                <a:solidFill>
                  <a:srgbClr val="3366FF"/>
                </a:solidFill>
                <a:latin typeface="+mn-lt"/>
                <a:ea typeface="+mn-ea"/>
                <a:cs typeface="+mn-cs"/>
                <a:sym typeface="Arial" charset="0"/>
              </a:rPr>
              <a:t> </a:t>
            </a:r>
            <a:r>
              <a:rPr lang="fr-FR" sz="2800" b="1" dirty="0" err="1">
                <a:solidFill>
                  <a:srgbClr val="3366FF"/>
                </a:solidFill>
                <a:latin typeface="+mn-lt"/>
                <a:ea typeface="+mn-ea"/>
                <a:cs typeface="+mn-cs"/>
                <a:sym typeface="Arial" charset="0"/>
              </a:rPr>
              <a:t>after</a:t>
            </a:r>
            <a:r>
              <a:rPr lang="fr-FR" sz="2800" b="1" dirty="0">
                <a:solidFill>
                  <a:srgbClr val="3366FF"/>
                </a:solidFill>
                <a:latin typeface="+mn-lt"/>
                <a:ea typeface="+mn-ea"/>
                <a:cs typeface="+mn-cs"/>
                <a:sym typeface="Arial" charset="0"/>
              </a:rPr>
              <a:t> </a:t>
            </a:r>
            <a:r>
              <a:rPr lang="fr-FR" sz="2800" b="1" dirty="0" err="1">
                <a:solidFill>
                  <a:srgbClr val="3366FF"/>
                </a:solidFill>
                <a:latin typeface="+mn-lt"/>
                <a:ea typeface="+mn-ea"/>
                <a:cs typeface="+mn-cs"/>
                <a:sym typeface="Arial" charset="0"/>
              </a:rPr>
              <a:t>that</a:t>
            </a:r>
            <a:r>
              <a:rPr lang="fr-FR" sz="2800" b="1" dirty="0">
                <a:solidFill>
                  <a:srgbClr val="3366FF"/>
                </a:solidFill>
                <a:latin typeface="+mn-lt"/>
                <a:ea typeface="+mn-ea"/>
                <a:cs typeface="+mn-cs"/>
                <a:sym typeface="Arial" charset="0"/>
              </a:rPr>
              <a:t>…</a:t>
            </a:r>
          </a:p>
        </p:txBody>
      </p:sp>
      <p:sp>
        <p:nvSpPr>
          <p:cNvPr id="6" name="ZoneTexte 5"/>
          <p:cNvSpPr txBox="1"/>
          <p:nvPr/>
        </p:nvSpPr>
        <p:spPr>
          <a:xfrm>
            <a:off x="1198563" y="3055938"/>
            <a:ext cx="7081837" cy="1077912"/>
          </a:xfrm>
          <a:prstGeom prst="rect">
            <a:avLst/>
          </a:prstGeom>
        </p:spPr>
        <p:style>
          <a:lnRef idx="1">
            <a:schemeClr val="accent3"/>
          </a:lnRef>
          <a:fillRef idx="2">
            <a:schemeClr val="accent3"/>
          </a:fillRef>
          <a:effectRef idx="1">
            <a:schemeClr val="accent3"/>
          </a:effectRef>
          <a:fontRef idx="minor">
            <a:schemeClr val="dk1"/>
          </a:fontRef>
        </p:style>
        <p:txBody>
          <a:bodyPr wrap="none" lIns="91435" tIns="45718" rIns="91435" bIns="45718">
            <a:spAutoFit/>
          </a:bodyPr>
          <a:lstStyle/>
          <a:p>
            <a:pPr algn="ctr" fontAlgn="auto">
              <a:spcBef>
                <a:spcPts val="0"/>
              </a:spcBef>
              <a:spcAft>
                <a:spcPts val="0"/>
              </a:spcAft>
              <a:defRPr/>
            </a:pPr>
            <a:r>
              <a:rPr lang="fr-FR" sz="3200" b="1" dirty="0" err="1">
                <a:solidFill>
                  <a:schemeClr val="tx1"/>
                </a:solidFill>
              </a:rPr>
              <a:t>Loading</a:t>
            </a:r>
            <a:r>
              <a:rPr lang="fr-FR" sz="3200" b="1" dirty="0">
                <a:solidFill>
                  <a:schemeClr val="tx1"/>
                </a:solidFill>
              </a:rPr>
              <a:t> dose 1 g of </a:t>
            </a:r>
            <a:r>
              <a:rPr lang="fr-FR" sz="3200" b="1" dirty="0" err="1">
                <a:solidFill>
                  <a:schemeClr val="tx1"/>
                </a:solidFill>
              </a:rPr>
              <a:t>methyl</a:t>
            </a:r>
            <a:r>
              <a:rPr lang="fr-FR" sz="3200" b="1" dirty="0">
                <a:solidFill>
                  <a:schemeClr val="tx1"/>
                </a:solidFill>
              </a:rPr>
              <a:t> </a:t>
            </a:r>
            <a:r>
              <a:rPr lang="fr-FR" sz="3200" b="1" dirty="0" err="1">
                <a:solidFill>
                  <a:schemeClr val="tx1"/>
                </a:solidFill>
              </a:rPr>
              <a:t>prednisolone</a:t>
            </a:r>
            <a:endParaRPr lang="fr-FR" sz="3200" b="1" dirty="0">
              <a:solidFill>
                <a:schemeClr val="tx1"/>
              </a:solidFill>
            </a:endParaRPr>
          </a:p>
          <a:p>
            <a:pPr algn="ctr" fontAlgn="auto">
              <a:spcBef>
                <a:spcPts val="0"/>
              </a:spcBef>
              <a:spcAft>
                <a:spcPts val="0"/>
              </a:spcAft>
              <a:defRPr/>
            </a:pPr>
            <a:r>
              <a:rPr lang="fr-FR" sz="3200" b="1" dirty="0">
                <a:solidFill>
                  <a:schemeClr val="tx1"/>
                </a:solidFill>
              </a:rPr>
              <a:t>19.2 g in 48 </a:t>
            </a:r>
            <a:r>
              <a:rPr lang="fr-FR" sz="3200" b="1" dirty="0" err="1">
                <a:solidFill>
                  <a:schemeClr val="tx1"/>
                </a:solidFill>
              </a:rPr>
              <a:t>hours</a:t>
            </a:r>
            <a:r>
              <a:rPr lang="fr-FR" sz="3200" b="1" dirty="0">
                <a:solidFill>
                  <a:schemeClr val="tx1"/>
                </a:solidFill>
              </a:rPr>
              <a:t>…</a:t>
            </a:r>
          </a:p>
        </p:txBody>
      </p:sp>
      <p:sp>
        <p:nvSpPr>
          <p:cNvPr id="41988" name="ZoneTexte 6"/>
          <p:cNvSpPr txBox="1">
            <a:spLocks noChangeArrowheads="1"/>
          </p:cNvSpPr>
          <p:nvPr/>
        </p:nvSpPr>
        <p:spPr bwMode="auto">
          <a:xfrm>
            <a:off x="6400800" y="6469063"/>
            <a:ext cx="2570163" cy="338137"/>
          </a:xfrm>
          <a:prstGeom prst="rect">
            <a:avLst/>
          </a:prstGeom>
          <a:noFill/>
          <a:ln w="9525">
            <a:noFill/>
            <a:miter lim="800000"/>
            <a:headEnd/>
            <a:tailEnd/>
          </a:ln>
        </p:spPr>
        <p:txBody>
          <a:bodyPr wrap="none">
            <a:spAutoFit/>
          </a:bodyPr>
          <a:lstStyle/>
          <a:p>
            <a:r>
              <a:rPr lang="fr-FR" sz="1600" b="1">
                <a:latin typeface="Calibri" pitchFamily="34" charset="0"/>
              </a:rPr>
              <a:t>Crash Trial. The Lancet 2004</a:t>
            </a:r>
          </a:p>
        </p:txBody>
      </p:sp>
      <p:sp>
        <p:nvSpPr>
          <p:cNvPr id="41989" name="ZoneTexte 2"/>
          <p:cNvSpPr txBox="1">
            <a:spLocks noChangeArrowheads="1"/>
          </p:cNvSpPr>
          <p:nvPr/>
        </p:nvSpPr>
        <p:spPr bwMode="auto">
          <a:xfrm>
            <a:off x="2482850" y="1220788"/>
            <a:ext cx="3917950" cy="461962"/>
          </a:xfrm>
          <a:prstGeom prst="rect">
            <a:avLst/>
          </a:prstGeom>
          <a:noFill/>
          <a:ln w="9525">
            <a:noFill/>
            <a:miter lim="800000"/>
            <a:headEnd/>
            <a:tailEnd/>
          </a:ln>
        </p:spPr>
        <p:txBody>
          <a:bodyPr wrap="none">
            <a:spAutoFit/>
          </a:bodyPr>
          <a:lstStyle/>
          <a:p>
            <a:r>
              <a:rPr lang="fr-FR" b="1">
                <a:solidFill>
                  <a:srgbClr val="FF0000"/>
                </a:solidFill>
                <a:latin typeface="Comic Sans MS" pitchFamily="66" charset="0"/>
                <a:sym typeface="Arial" charset="0"/>
              </a:rPr>
              <a:t>Corticosteroids </a:t>
            </a:r>
            <a:r>
              <a:rPr lang="fr-FR" sz="2400" b="1">
                <a:solidFill>
                  <a:srgbClr val="FF0000"/>
                </a:solidFill>
                <a:latin typeface="Comic Sans MS" pitchFamily="66" charset="0"/>
                <a:sym typeface="Arial" charset="0"/>
              </a:rPr>
              <a:t>kill</a:t>
            </a:r>
            <a:r>
              <a:rPr lang="fr-FR" b="1">
                <a:solidFill>
                  <a:srgbClr val="FF0000"/>
                </a:solidFill>
                <a:latin typeface="Comic Sans MS" pitchFamily="66" charset="0"/>
                <a:sym typeface="Arial" charset="0"/>
              </a:rPr>
              <a:t> TBI patients</a:t>
            </a:r>
            <a:endParaRPr lang="fr-FR">
              <a:solidFill>
                <a:srgbClr val="FF0000"/>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age 1"/>
          <p:cNvPicPr>
            <a:picLocks noChangeAspect="1"/>
          </p:cNvPicPr>
          <p:nvPr/>
        </p:nvPicPr>
        <p:blipFill>
          <a:blip r:embed="rId2"/>
          <a:srcRect/>
          <a:stretch>
            <a:fillRect/>
          </a:stretch>
        </p:blipFill>
        <p:spPr bwMode="auto">
          <a:xfrm>
            <a:off x="0" y="0"/>
            <a:ext cx="7442200" cy="2112963"/>
          </a:xfrm>
          <a:prstGeom prst="rect">
            <a:avLst/>
          </a:prstGeom>
          <a:noFill/>
          <a:ln w="9525">
            <a:noFill/>
            <a:miter lim="800000"/>
            <a:headEnd/>
            <a:tailEnd/>
          </a:ln>
        </p:spPr>
      </p:pic>
      <p:pic>
        <p:nvPicPr>
          <p:cNvPr id="44034" name="Image 2"/>
          <p:cNvPicPr>
            <a:picLocks noChangeAspect="1"/>
          </p:cNvPicPr>
          <p:nvPr/>
        </p:nvPicPr>
        <p:blipFill>
          <a:blip r:embed="rId3"/>
          <a:srcRect/>
          <a:stretch>
            <a:fillRect/>
          </a:stretch>
        </p:blipFill>
        <p:spPr bwMode="auto">
          <a:xfrm>
            <a:off x="179388" y="2859088"/>
            <a:ext cx="4894262" cy="3998912"/>
          </a:xfrm>
          <a:prstGeom prst="rect">
            <a:avLst/>
          </a:prstGeom>
          <a:noFill/>
          <a:ln w="9525">
            <a:noFill/>
            <a:miter lim="800000"/>
            <a:headEnd/>
            <a:tailEnd/>
          </a:ln>
        </p:spPr>
      </p:pic>
      <p:sp>
        <p:nvSpPr>
          <p:cNvPr id="4" name="ZoneTexte 3"/>
          <p:cNvSpPr txBox="1"/>
          <p:nvPr/>
        </p:nvSpPr>
        <p:spPr>
          <a:xfrm>
            <a:off x="5129213" y="3617913"/>
            <a:ext cx="4057650" cy="2309812"/>
          </a:xfrm>
          <a:prstGeom prst="rect">
            <a:avLst/>
          </a:prstGeom>
          <a:noFill/>
        </p:spPr>
        <p:txBody>
          <a:bodyPr wrap="none">
            <a:spAutoFit/>
          </a:bodyPr>
          <a:lstStyle/>
          <a:p>
            <a:pPr marL="285750" indent="-285750" fontAlgn="auto">
              <a:spcBef>
                <a:spcPts val="0"/>
              </a:spcBef>
              <a:spcAft>
                <a:spcPts val="0"/>
              </a:spcAft>
              <a:buFont typeface="Arial"/>
              <a:buChar char="•"/>
              <a:defRPr/>
            </a:pPr>
            <a:r>
              <a:rPr lang="fr-FR" b="1" dirty="0">
                <a:solidFill>
                  <a:srgbClr val="3366FF"/>
                </a:solidFill>
                <a:latin typeface="Comic Sans MS"/>
                <a:cs typeface="Comic Sans MS"/>
              </a:rPr>
              <a:t>328 </a:t>
            </a:r>
            <a:r>
              <a:rPr lang="fr-FR" b="1" dirty="0" err="1">
                <a:solidFill>
                  <a:srgbClr val="3366FF"/>
                </a:solidFill>
                <a:latin typeface="Comic Sans MS"/>
                <a:cs typeface="Comic Sans MS"/>
              </a:rPr>
              <a:t>Severe</a:t>
            </a:r>
            <a:r>
              <a:rPr lang="fr-FR" b="1" dirty="0">
                <a:solidFill>
                  <a:srgbClr val="3366FF"/>
                </a:solidFill>
                <a:latin typeface="Comic Sans MS"/>
                <a:cs typeface="Comic Sans MS"/>
              </a:rPr>
              <a:t> TBI patients</a:t>
            </a:r>
          </a:p>
          <a:p>
            <a:pPr marL="285750" indent="-285750" fontAlgn="auto">
              <a:spcBef>
                <a:spcPts val="0"/>
              </a:spcBef>
              <a:spcAft>
                <a:spcPts val="0"/>
              </a:spcAft>
              <a:buFont typeface="Arial"/>
              <a:buChar char="•"/>
              <a:defRPr/>
            </a:pPr>
            <a:r>
              <a:rPr lang="fr-FR" b="1" dirty="0">
                <a:solidFill>
                  <a:srgbClr val="3366FF"/>
                </a:solidFill>
                <a:latin typeface="Comic Sans MS"/>
                <a:cs typeface="Comic Sans MS"/>
              </a:rPr>
              <a:t>CGS &lt; 8</a:t>
            </a:r>
          </a:p>
          <a:p>
            <a:pPr marL="285750" indent="-285750" fontAlgn="auto">
              <a:spcBef>
                <a:spcPts val="0"/>
              </a:spcBef>
              <a:spcAft>
                <a:spcPts val="0"/>
              </a:spcAft>
              <a:buFont typeface="Arial"/>
              <a:buChar char="•"/>
              <a:defRPr/>
            </a:pPr>
            <a:r>
              <a:rPr lang="fr-FR" b="1" dirty="0" err="1">
                <a:solidFill>
                  <a:srgbClr val="3366FF"/>
                </a:solidFill>
                <a:latin typeface="Comic Sans MS"/>
                <a:cs typeface="Comic Sans MS"/>
              </a:rPr>
              <a:t>Abnormalities</a:t>
            </a:r>
            <a:r>
              <a:rPr lang="fr-FR" b="1" dirty="0">
                <a:solidFill>
                  <a:srgbClr val="3366FF"/>
                </a:solidFill>
                <a:latin typeface="Comic Sans MS"/>
                <a:cs typeface="Comic Sans MS"/>
              </a:rPr>
              <a:t> on CT-Scan</a:t>
            </a:r>
          </a:p>
          <a:p>
            <a:pPr marL="285750" indent="-285750" fontAlgn="auto">
              <a:spcBef>
                <a:spcPts val="0"/>
              </a:spcBef>
              <a:spcAft>
                <a:spcPts val="0"/>
              </a:spcAft>
              <a:buFont typeface="Arial"/>
              <a:buChar char="•"/>
              <a:defRPr/>
            </a:pPr>
            <a:r>
              <a:rPr lang="fr-FR" b="1" dirty="0">
                <a:solidFill>
                  <a:srgbClr val="3366FF"/>
                </a:solidFill>
                <a:latin typeface="Comic Sans MS"/>
                <a:cs typeface="Comic Sans MS"/>
              </a:rPr>
              <a:t>87% ICP monitoring</a:t>
            </a:r>
          </a:p>
          <a:p>
            <a:pPr marL="285750" indent="-285750" fontAlgn="auto">
              <a:spcBef>
                <a:spcPts val="0"/>
              </a:spcBef>
              <a:spcAft>
                <a:spcPts val="0"/>
              </a:spcAft>
              <a:buFont typeface="Arial"/>
              <a:buChar char="•"/>
              <a:defRPr/>
            </a:pPr>
            <a:r>
              <a:rPr lang="fr-FR" b="1" dirty="0">
                <a:solidFill>
                  <a:srgbClr val="3366FF"/>
                </a:solidFill>
                <a:latin typeface="Comic Sans MS"/>
                <a:cs typeface="Comic Sans MS"/>
              </a:rPr>
              <a:t>12% </a:t>
            </a:r>
            <a:r>
              <a:rPr lang="fr-FR" b="1" dirty="0" err="1">
                <a:solidFill>
                  <a:srgbClr val="3366FF"/>
                </a:solidFill>
                <a:latin typeface="Comic Sans MS"/>
                <a:cs typeface="Comic Sans MS"/>
              </a:rPr>
              <a:t>decompressive</a:t>
            </a:r>
            <a:r>
              <a:rPr lang="fr-FR" b="1" dirty="0">
                <a:solidFill>
                  <a:srgbClr val="3366FF"/>
                </a:solidFill>
                <a:latin typeface="Comic Sans MS"/>
                <a:cs typeface="Comic Sans MS"/>
              </a:rPr>
              <a:t> </a:t>
            </a:r>
            <a:r>
              <a:rPr lang="fr-FR" b="1" dirty="0" err="1">
                <a:solidFill>
                  <a:srgbClr val="3366FF"/>
                </a:solidFill>
                <a:latin typeface="Comic Sans MS"/>
                <a:cs typeface="Comic Sans MS"/>
              </a:rPr>
              <a:t>craniectomy</a:t>
            </a:r>
            <a:endParaRPr lang="fr-FR" b="1" dirty="0">
              <a:solidFill>
                <a:srgbClr val="3366FF"/>
              </a:solidFill>
              <a:latin typeface="Comic Sans MS"/>
              <a:cs typeface="Comic Sans MS"/>
            </a:endParaRPr>
          </a:p>
          <a:p>
            <a:pPr fontAlgn="auto">
              <a:spcBef>
                <a:spcPts val="0"/>
              </a:spcBef>
              <a:spcAft>
                <a:spcPts val="0"/>
              </a:spcAft>
              <a:defRPr/>
            </a:pPr>
            <a:endParaRPr lang="fr-FR" b="1" dirty="0">
              <a:solidFill>
                <a:srgbClr val="3366FF"/>
              </a:solidFill>
              <a:latin typeface="Comic Sans MS"/>
              <a:cs typeface="Comic Sans MS"/>
            </a:endParaRPr>
          </a:p>
          <a:p>
            <a:pPr marL="285750" indent="-285750" fontAlgn="auto">
              <a:spcBef>
                <a:spcPts val="0"/>
              </a:spcBef>
              <a:spcAft>
                <a:spcPts val="0"/>
              </a:spcAft>
              <a:buFont typeface="Arial"/>
              <a:buChar char="•"/>
              <a:defRPr/>
            </a:pPr>
            <a:r>
              <a:rPr lang="fr-FR" b="1" dirty="0">
                <a:solidFill>
                  <a:srgbClr val="FF0000"/>
                </a:solidFill>
                <a:latin typeface="Comic Sans MS"/>
                <a:cs typeface="Comic Sans MS"/>
              </a:rPr>
              <a:t>Much more </a:t>
            </a:r>
            <a:r>
              <a:rPr lang="fr-FR" b="1" dirty="0" err="1">
                <a:solidFill>
                  <a:srgbClr val="FF0000"/>
                </a:solidFill>
                <a:latin typeface="Comic Sans MS"/>
                <a:cs typeface="Comic Sans MS"/>
              </a:rPr>
              <a:t>severe</a:t>
            </a:r>
            <a:r>
              <a:rPr lang="fr-FR" b="1" dirty="0">
                <a:solidFill>
                  <a:srgbClr val="FF0000"/>
                </a:solidFill>
                <a:latin typeface="Comic Sans MS"/>
                <a:cs typeface="Comic Sans MS"/>
              </a:rPr>
              <a:t> </a:t>
            </a:r>
            <a:r>
              <a:rPr lang="fr-FR" b="1" dirty="0" err="1">
                <a:solidFill>
                  <a:srgbClr val="FF0000"/>
                </a:solidFill>
                <a:latin typeface="Comic Sans MS"/>
                <a:cs typeface="Comic Sans MS"/>
              </a:rPr>
              <a:t>than</a:t>
            </a:r>
            <a:r>
              <a:rPr lang="fr-FR" b="1" dirty="0">
                <a:solidFill>
                  <a:srgbClr val="FF0000"/>
                </a:solidFill>
                <a:latin typeface="Comic Sans MS"/>
                <a:cs typeface="Comic Sans MS"/>
              </a:rPr>
              <a:t> CRASH</a:t>
            </a:r>
          </a:p>
          <a:p>
            <a:pPr marL="285750" indent="-285750" fontAlgn="auto">
              <a:spcBef>
                <a:spcPts val="0"/>
              </a:spcBef>
              <a:spcAft>
                <a:spcPts val="0"/>
              </a:spcAft>
              <a:buFont typeface="Arial"/>
              <a:buChar char="•"/>
              <a:defRPr/>
            </a:pPr>
            <a:r>
              <a:rPr lang="fr-FR" b="1" dirty="0" err="1">
                <a:solidFill>
                  <a:srgbClr val="FF0000"/>
                </a:solidFill>
                <a:latin typeface="Comic Sans MS"/>
                <a:cs typeface="Comic Sans MS"/>
              </a:rPr>
              <a:t>Low</a:t>
            </a:r>
            <a:r>
              <a:rPr lang="fr-FR" b="1" dirty="0">
                <a:solidFill>
                  <a:srgbClr val="FF0000"/>
                </a:solidFill>
                <a:latin typeface="Comic Sans MS"/>
                <a:cs typeface="Comic Sans MS"/>
              </a:rPr>
              <a:t> dose </a:t>
            </a:r>
            <a:r>
              <a:rPr lang="fr-FR" b="1" dirty="0" err="1">
                <a:solidFill>
                  <a:srgbClr val="FF0000"/>
                </a:solidFill>
                <a:latin typeface="Comic Sans MS"/>
                <a:cs typeface="Comic Sans MS"/>
              </a:rPr>
              <a:t>rather</a:t>
            </a:r>
            <a:r>
              <a:rPr lang="fr-FR" b="1" dirty="0">
                <a:solidFill>
                  <a:srgbClr val="FF0000"/>
                </a:solidFill>
                <a:latin typeface="Comic Sans MS"/>
                <a:cs typeface="Comic Sans MS"/>
              </a:rPr>
              <a:t> </a:t>
            </a:r>
            <a:r>
              <a:rPr lang="fr-FR" b="1" dirty="0" err="1">
                <a:solidFill>
                  <a:srgbClr val="FF0000"/>
                </a:solidFill>
                <a:latin typeface="Comic Sans MS"/>
                <a:cs typeface="Comic Sans MS"/>
              </a:rPr>
              <a:t>very</a:t>
            </a:r>
            <a:r>
              <a:rPr lang="fr-FR" b="1" dirty="0">
                <a:solidFill>
                  <a:srgbClr val="FF0000"/>
                </a:solidFill>
                <a:latin typeface="Comic Sans MS"/>
                <a:cs typeface="Comic Sans MS"/>
              </a:rPr>
              <a:t> </a:t>
            </a:r>
            <a:r>
              <a:rPr lang="fr-FR" b="1" dirty="0" err="1">
                <a:solidFill>
                  <a:srgbClr val="FF0000"/>
                </a:solidFill>
                <a:latin typeface="Comic Sans MS"/>
                <a:cs typeface="Comic Sans MS"/>
              </a:rPr>
              <a:t>high</a:t>
            </a:r>
            <a:r>
              <a:rPr lang="fr-FR" b="1" dirty="0">
                <a:solidFill>
                  <a:srgbClr val="FF0000"/>
                </a:solidFill>
                <a:latin typeface="Comic Sans MS"/>
                <a:cs typeface="Comic Sans MS"/>
              </a:rPr>
              <a:t> dose</a:t>
            </a:r>
            <a:endParaRPr lang="fr-FR" b="1" dirty="0">
              <a:solidFill>
                <a:srgbClr val="FF0000"/>
              </a:solidFill>
              <a:latin typeface="Comic Sans MS"/>
              <a:cs typeface="Comic Sans MS"/>
            </a:endParaRPr>
          </a:p>
        </p:txBody>
      </p:sp>
      <p:sp>
        <p:nvSpPr>
          <p:cNvPr id="44036" name="ZoneTexte 4"/>
          <p:cNvSpPr txBox="1">
            <a:spLocks noChangeArrowheads="1"/>
          </p:cNvSpPr>
          <p:nvPr/>
        </p:nvSpPr>
        <p:spPr bwMode="auto">
          <a:xfrm>
            <a:off x="5227638" y="2112963"/>
            <a:ext cx="3959225" cy="338137"/>
          </a:xfrm>
          <a:prstGeom prst="rect">
            <a:avLst/>
          </a:prstGeom>
          <a:noFill/>
          <a:ln w="9525">
            <a:noFill/>
            <a:miter lim="800000"/>
            <a:headEnd/>
            <a:tailEnd/>
          </a:ln>
        </p:spPr>
        <p:txBody>
          <a:bodyPr wrap="none">
            <a:spAutoFit/>
          </a:bodyPr>
          <a:lstStyle/>
          <a:p>
            <a:r>
              <a:rPr lang="fr-FR" sz="1600" b="1">
                <a:latin typeface="Calibri" pitchFamily="34" charset="0"/>
              </a:rPr>
              <a:t>Asehnoune et al. The Lancet Resp Med 2014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age 1"/>
          <p:cNvPicPr>
            <a:picLocks noChangeAspect="1"/>
          </p:cNvPicPr>
          <p:nvPr/>
        </p:nvPicPr>
        <p:blipFill>
          <a:blip r:embed="rId2"/>
          <a:srcRect/>
          <a:stretch>
            <a:fillRect/>
          </a:stretch>
        </p:blipFill>
        <p:spPr bwMode="auto">
          <a:xfrm>
            <a:off x="33338" y="1301750"/>
            <a:ext cx="4410075" cy="3308350"/>
          </a:xfrm>
          <a:prstGeom prst="rect">
            <a:avLst/>
          </a:prstGeom>
          <a:noFill/>
          <a:ln w="9525">
            <a:noFill/>
            <a:miter lim="800000"/>
            <a:headEnd/>
            <a:tailEnd/>
          </a:ln>
        </p:spPr>
      </p:pic>
      <p:sp>
        <p:nvSpPr>
          <p:cNvPr id="3" name="Rectangle 2"/>
          <p:cNvSpPr/>
          <p:nvPr/>
        </p:nvSpPr>
        <p:spPr>
          <a:xfrm>
            <a:off x="4692650" y="2286000"/>
            <a:ext cx="4095750" cy="1476375"/>
          </a:xfrm>
          <a:prstGeom prst="rect">
            <a:avLst/>
          </a:prstGeom>
          <a:noFill/>
        </p:spPr>
        <p:txBody>
          <a:bodyPr wrap="none">
            <a:spAutoFit/>
          </a:bodyPr>
          <a:lstStyle/>
          <a:p>
            <a:pPr marL="285750" indent="-285750" fontAlgn="auto">
              <a:spcBef>
                <a:spcPts val="0"/>
              </a:spcBef>
              <a:spcAft>
                <a:spcPts val="0"/>
              </a:spcAft>
              <a:buFont typeface="Arial"/>
              <a:buChar char="•"/>
              <a:defRPr/>
            </a:pPr>
            <a:r>
              <a:rPr lang="fr-FR" b="1" dirty="0">
                <a:latin typeface="+mn-lt"/>
                <a:cs typeface="+mn-cs"/>
              </a:rPr>
              <a:t>165 patients (45%) 87 of 163 (53%) </a:t>
            </a:r>
            <a:endParaRPr lang="fr-FR" b="1" dirty="0">
              <a:latin typeface="+mn-lt"/>
              <a:cs typeface="+mn-cs"/>
            </a:endParaRPr>
          </a:p>
          <a:p>
            <a:pPr fontAlgn="auto">
              <a:spcBef>
                <a:spcPts val="0"/>
              </a:spcBef>
              <a:spcAft>
                <a:spcPts val="0"/>
              </a:spcAft>
              <a:defRPr/>
            </a:pPr>
            <a:r>
              <a:rPr lang="fr-FR" b="1" dirty="0">
                <a:latin typeface="+mn-lt"/>
                <a:cs typeface="+mn-cs"/>
              </a:rPr>
              <a:t> </a:t>
            </a:r>
            <a:r>
              <a:rPr lang="fr-FR" b="1" dirty="0">
                <a:latin typeface="+mn-lt"/>
                <a:cs typeface="+mn-cs"/>
              </a:rPr>
              <a:t>[HR] 0·75; 95% CI 0·55–1·03, p=0·</a:t>
            </a:r>
            <a:r>
              <a:rPr lang="fr-FR" b="1" dirty="0">
                <a:latin typeface="+mn-lt"/>
                <a:cs typeface="+mn-cs"/>
              </a:rPr>
              <a:t>07)</a:t>
            </a:r>
          </a:p>
          <a:p>
            <a:pPr marL="285750" indent="-285750" fontAlgn="auto">
              <a:spcBef>
                <a:spcPts val="0"/>
              </a:spcBef>
              <a:spcAft>
                <a:spcPts val="0"/>
              </a:spcAft>
              <a:buFont typeface="Arial"/>
              <a:buChar char="•"/>
              <a:defRPr/>
            </a:pPr>
            <a:r>
              <a:rPr lang="fr-FR" b="1" dirty="0" err="1">
                <a:solidFill>
                  <a:srgbClr val="FF0000"/>
                </a:solidFill>
                <a:latin typeface="+mn-lt"/>
                <a:cs typeface="+mn-cs"/>
              </a:rPr>
              <a:t>Adjustment</a:t>
            </a:r>
            <a:r>
              <a:rPr lang="fr-FR" b="1" dirty="0">
                <a:solidFill>
                  <a:srgbClr val="FF0000"/>
                </a:solidFill>
                <a:latin typeface="+mn-lt"/>
                <a:cs typeface="+mn-cs"/>
              </a:rPr>
              <a:t> on etomidate use: p=0.06</a:t>
            </a:r>
          </a:p>
          <a:p>
            <a:pPr marL="285750" indent="-285750" fontAlgn="auto">
              <a:spcBef>
                <a:spcPts val="0"/>
              </a:spcBef>
              <a:spcAft>
                <a:spcPts val="0"/>
              </a:spcAft>
              <a:buFont typeface="Arial"/>
              <a:buChar char="•"/>
              <a:defRPr/>
            </a:pPr>
            <a:r>
              <a:rPr lang="fr-FR" b="1" dirty="0">
                <a:solidFill>
                  <a:srgbClr val="FF0000"/>
                </a:solidFill>
                <a:latin typeface="+mn-lt"/>
                <a:cs typeface="+mn-cs"/>
              </a:rPr>
              <a:t>Ajustement on </a:t>
            </a:r>
            <a:r>
              <a:rPr lang="fr-FR" b="1" dirty="0" err="1">
                <a:solidFill>
                  <a:srgbClr val="FF0000"/>
                </a:solidFill>
                <a:latin typeface="+mn-lt"/>
                <a:cs typeface="+mn-cs"/>
              </a:rPr>
              <a:t>mortality</a:t>
            </a:r>
            <a:r>
              <a:rPr lang="fr-FR" b="1" dirty="0">
                <a:solidFill>
                  <a:srgbClr val="FF0000"/>
                </a:solidFill>
                <a:latin typeface="+mn-lt"/>
                <a:cs typeface="+mn-cs"/>
              </a:rPr>
              <a:t> p=0.06</a:t>
            </a:r>
          </a:p>
          <a:p>
            <a:pPr marL="285750" indent="-285750" fontAlgn="auto">
              <a:spcBef>
                <a:spcPts val="0"/>
              </a:spcBef>
              <a:spcAft>
                <a:spcPts val="0"/>
              </a:spcAft>
              <a:buFont typeface="Arial"/>
              <a:buChar char="•"/>
              <a:defRPr/>
            </a:pPr>
            <a:r>
              <a:rPr lang="fr-FR" b="1" dirty="0" err="1">
                <a:latin typeface="+mn-lt"/>
                <a:cs typeface="+mn-cs"/>
              </a:rPr>
              <a:t>Risk</a:t>
            </a:r>
            <a:r>
              <a:rPr lang="fr-FR" b="1" dirty="0">
                <a:latin typeface="+mn-lt"/>
                <a:cs typeface="+mn-cs"/>
              </a:rPr>
              <a:t> </a:t>
            </a:r>
            <a:r>
              <a:rPr lang="fr-FR" b="1" dirty="0" err="1">
                <a:latin typeface="+mn-lt"/>
                <a:cs typeface="+mn-cs"/>
              </a:rPr>
              <a:t>reduction</a:t>
            </a:r>
            <a:r>
              <a:rPr lang="fr-FR" b="1" dirty="0">
                <a:latin typeface="+mn-lt"/>
                <a:cs typeface="+mn-cs"/>
              </a:rPr>
              <a:t> 7%</a:t>
            </a:r>
            <a:endParaRPr lang="fr-FR" b="1" dirty="0">
              <a:latin typeface="+mn-lt"/>
              <a:cs typeface="+mn-cs"/>
            </a:endParaRPr>
          </a:p>
        </p:txBody>
      </p:sp>
      <p:sp>
        <p:nvSpPr>
          <p:cNvPr id="45059" name="ZoneTexte 3"/>
          <p:cNvSpPr txBox="1">
            <a:spLocks noChangeArrowheads="1"/>
          </p:cNvSpPr>
          <p:nvPr/>
        </p:nvSpPr>
        <p:spPr bwMode="auto">
          <a:xfrm>
            <a:off x="473075" y="165100"/>
            <a:ext cx="4686300" cy="523875"/>
          </a:xfrm>
          <a:prstGeom prst="rect">
            <a:avLst/>
          </a:prstGeom>
          <a:noFill/>
          <a:ln w="9525">
            <a:noFill/>
            <a:miter lim="800000"/>
            <a:headEnd/>
            <a:tailEnd/>
          </a:ln>
        </p:spPr>
        <p:txBody>
          <a:bodyPr wrap="none">
            <a:spAutoFit/>
          </a:bodyPr>
          <a:lstStyle/>
          <a:p>
            <a:r>
              <a:rPr lang="fr-FR" sz="2800" b="1">
                <a:solidFill>
                  <a:srgbClr val="3366FF"/>
                </a:solidFill>
                <a:latin typeface="Calibri" pitchFamily="34" charset="0"/>
              </a:rPr>
              <a:t>Primary endpoint: Risk of HAP</a:t>
            </a:r>
          </a:p>
        </p:txBody>
      </p:sp>
      <p:sp>
        <p:nvSpPr>
          <p:cNvPr id="45060" name="ZoneTexte 6"/>
          <p:cNvSpPr txBox="1">
            <a:spLocks noChangeArrowheads="1"/>
          </p:cNvSpPr>
          <p:nvPr/>
        </p:nvSpPr>
        <p:spPr bwMode="auto">
          <a:xfrm>
            <a:off x="5049838" y="1546225"/>
            <a:ext cx="1408112" cy="400050"/>
          </a:xfrm>
          <a:prstGeom prst="rect">
            <a:avLst/>
          </a:prstGeom>
          <a:noFill/>
          <a:ln w="9525">
            <a:noFill/>
            <a:miter lim="800000"/>
            <a:headEnd/>
            <a:tailEnd/>
          </a:ln>
        </p:spPr>
        <p:txBody>
          <a:bodyPr wrap="none">
            <a:spAutoFit/>
          </a:bodyPr>
          <a:lstStyle/>
          <a:p>
            <a:r>
              <a:rPr lang="fr-FR" sz="2000" b="1">
                <a:solidFill>
                  <a:srgbClr val="FF0000"/>
                </a:solidFill>
                <a:latin typeface="Calibri" pitchFamily="34" charset="0"/>
              </a:rPr>
              <a:t>ITT analysis</a:t>
            </a:r>
          </a:p>
        </p:txBody>
      </p:sp>
      <p:sp>
        <p:nvSpPr>
          <p:cNvPr id="8" name="ZoneTexte 7"/>
          <p:cNvSpPr txBox="1"/>
          <p:nvPr/>
        </p:nvSpPr>
        <p:spPr>
          <a:xfrm>
            <a:off x="5049838" y="5297488"/>
            <a:ext cx="2974975" cy="923925"/>
          </a:xfrm>
          <a:prstGeom prst="rect">
            <a:avLst/>
          </a:prstGeom>
          <a:noFill/>
        </p:spPr>
        <p:txBody>
          <a:bodyPr wrap="none">
            <a:spAutoFit/>
          </a:bodyPr>
          <a:lstStyle/>
          <a:p>
            <a:pPr fontAlgn="auto">
              <a:spcBef>
                <a:spcPts val="0"/>
              </a:spcBef>
              <a:spcAft>
                <a:spcPts val="0"/>
              </a:spcAft>
              <a:defRPr/>
            </a:pPr>
            <a:r>
              <a:rPr lang="fr-FR" b="1" dirty="0">
                <a:latin typeface="+mn-lt"/>
                <a:cs typeface="+mn-cs"/>
              </a:rPr>
              <a:t>P</a:t>
            </a:r>
            <a:r>
              <a:rPr lang="fr-FR" b="1" dirty="0">
                <a:latin typeface="+mn-lt"/>
                <a:cs typeface="+mn-cs"/>
              </a:rPr>
              <a:t>atients </a:t>
            </a:r>
            <a:r>
              <a:rPr lang="fr-FR" b="1" dirty="0" err="1">
                <a:latin typeface="+mn-lt"/>
                <a:cs typeface="+mn-cs"/>
              </a:rPr>
              <a:t>with</a:t>
            </a:r>
            <a:r>
              <a:rPr lang="fr-FR" b="1" dirty="0">
                <a:latin typeface="+mn-lt"/>
                <a:cs typeface="+mn-cs"/>
              </a:rPr>
              <a:t> </a:t>
            </a:r>
            <a:r>
              <a:rPr lang="fr-FR" b="1" dirty="0" err="1">
                <a:latin typeface="+mn-lt"/>
                <a:cs typeface="+mn-cs"/>
              </a:rPr>
              <a:t>adrenal</a:t>
            </a:r>
            <a:r>
              <a:rPr lang="fr-FR" b="1" dirty="0">
                <a:latin typeface="+mn-lt"/>
                <a:cs typeface="+mn-cs"/>
              </a:rPr>
              <a:t> </a:t>
            </a:r>
            <a:r>
              <a:rPr lang="fr-FR" b="1" dirty="0" err="1">
                <a:latin typeface="+mn-lt"/>
                <a:cs typeface="+mn-cs"/>
              </a:rPr>
              <a:t>failure</a:t>
            </a:r>
            <a:r>
              <a:rPr lang="fr-FR" b="1" dirty="0">
                <a:latin typeface="+mn-lt"/>
                <a:cs typeface="+mn-cs"/>
              </a:rPr>
              <a:t>:</a:t>
            </a:r>
          </a:p>
          <a:p>
            <a:pPr marL="285750" indent="-285750" fontAlgn="auto">
              <a:spcBef>
                <a:spcPts val="0"/>
              </a:spcBef>
              <a:spcAft>
                <a:spcPts val="0"/>
              </a:spcAft>
              <a:buFont typeface="Arial"/>
              <a:buChar char="•"/>
              <a:defRPr/>
            </a:pPr>
            <a:r>
              <a:rPr lang="fr-FR" b="1" dirty="0">
                <a:latin typeface="+mn-lt"/>
                <a:cs typeface="+mn-cs"/>
              </a:rPr>
              <a:t>No </a:t>
            </a:r>
            <a:r>
              <a:rPr lang="fr-FR" b="1" dirty="0" err="1">
                <a:latin typeface="+mn-lt"/>
                <a:cs typeface="+mn-cs"/>
              </a:rPr>
              <a:t>difference</a:t>
            </a:r>
            <a:endParaRPr lang="fr-FR" b="1" dirty="0">
              <a:latin typeface="+mn-lt"/>
              <a:cs typeface="+mn-cs"/>
            </a:endParaRPr>
          </a:p>
          <a:p>
            <a:pPr marL="285750" indent="-285750" fontAlgn="auto">
              <a:spcBef>
                <a:spcPts val="0"/>
              </a:spcBef>
              <a:spcAft>
                <a:spcPts val="0"/>
              </a:spcAft>
              <a:buFont typeface="Arial"/>
              <a:buChar char="•"/>
              <a:defRPr/>
            </a:pPr>
            <a:r>
              <a:rPr lang="fr-FR" b="1" dirty="0">
                <a:latin typeface="+mn-lt"/>
                <a:cs typeface="+mn-cs"/>
              </a:rPr>
              <a:t>No trend</a:t>
            </a:r>
            <a:endParaRPr lang="fr-FR" b="1" dirty="0">
              <a:latin typeface="+mn-lt"/>
              <a:cs typeface="+mn-cs"/>
            </a:endParaRPr>
          </a:p>
        </p:txBody>
      </p:sp>
      <p:pic>
        <p:nvPicPr>
          <p:cNvPr id="45062" name="Image 4"/>
          <p:cNvPicPr>
            <a:picLocks noChangeAspect="1"/>
          </p:cNvPicPr>
          <p:nvPr/>
        </p:nvPicPr>
        <p:blipFill>
          <a:blip r:embed="rId3"/>
          <a:srcRect/>
          <a:stretch>
            <a:fillRect/>
          </a:stretch>
        </p:blipFill>
        <p:spPr bwMode="auto">
          <a:xfrm>
            <a:off x="146050" y="4565650"/>
            <a:ext cx="4370388" cy="2247900"/>
          </a:xfrm>
          <a:prstGeom prst="rect">
            <a:avLst/>
          </a:prstGeom>
          <a:noFill/>
          <a:ln w="9525">
            <a:noFill/>
            <a:miter lim="800000"/>
            <a:headEnd/>
            <a:tailEnd/>
          </a:ln>
        </p:spPr>
      </p:pic>
      <p:sp>
        <p:nvSpPr>
          <p:cNvPr id="45063" name="ZoneTexte 8"/>
          <p:cNvSpPr txBox="1">
            <a:spLocks noChangeArrowheads="1"/>
          </p:cNvSpPr>
          <p:nvPr/>
        </p:nvSpPr>
        <p:spPr bwMode="auto">
          <a:xfrm>
            <a:off x="5146675" y="4640263"/>
            <a:ext cx="1620838" cy="400050"/>
          </a:xfrm>
          <a:prstGeom prst="rect">
            <a:avLst/>
          </a:prstGeom>
          <a:noFill/>
          <a:ln w="9525">
            <a:noFill/>
            <a:miter lim="800000"/>
            <a:headEnd/>
            <a:tailEnd/>
          </a:ln>
        </p:spPr>
        <p:txBody>
          <a:bodyPr wrap="none">
            <a:spAutoFit/>
          </a:bodyPr>
          <a:lstStyle/>
          <a:p>
            <a:r>
              <a:rPr lang="fr-FR" sz="2000" b="1">
                <a:solidFill>
                  <a:srgbClr val="FF0000"/>
                </a:solidFill>
                <a:latin typeface="Calibri" pitchFamily="34" charset="0"/>
              </a:rPr>
              <a:t>mITT analysis</a:t>
            </a:r>
          </a:p>
        </p:txBody>
      </p:sp>
      <p:sp>
        <p:nvSpPr>
          <p:cNvPr id="45064" name="ZoneTexte 5"/>
          <p:cNvSpPr txBox="1">
            <a:spLocks noChangeArrowheads="1"/>
          </p:cNvSpPr>
          <p:nvPr/>
        </p:nvSpPr>
        <p:spPr bwMode="auto">
          <a:xfrm>
            <a:off x="5932488" y="914400"/>
            <a:ext cx="3262312" cy="646113"/>
          </a:xfrm>
          <a:prstGeom prst="rect">
            <a:avLst/>
          </a:prstGeom>
          <a:noFill/>
          <a:ln w="9525">
            <a:noFill/>
            <a:miter lim="800000"/>
            <a:headEnd/>
            <a:tailEnd/>
          </a:ln>
        </p:spPr>
        <p:txBody>
          <a:bodyPr wrap="none">
            <a:spAutoFit/>
          </a:bodyPr>
          <a:lstStyle/>
          <a:p>
            <a:r>
              <a:rPr lang="fr-FR" b="1">
                <a:latin typeface="Calibri" pitchFamily="34" charset="0"/>
              </a:rPr>
              <a:t>The number of HAP significantly</a:t>
            </a:r>
          </a:p>
          <a:p>
            <a:r>
              <a:rPr lang="fr-FR" b="1">
                <a:latin typeface="Calibri" pitchFamily="34" charset="0"/>
              </a:rPr>
              <a:t>decreased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Conclusion</a:t>
            </a:r>
          </a:p>
        </p:txBody>
      </p:sp>
      <p:sp>
        <p:nvSpPr>
          <p:cNvPr id="3" name="Content Placeholder 2"/>
          <p:cNvSpPr>
            <a:spLocks noGrp="1"/>
          </p:cNvSpPr>
          <p:nvPr>
            <p:ph idx="1"/>
          </p:nvPr>
        </p:nvSpPr>
        <p:spPr/>
        <p:txBody>
          <a:bodyPr rtlCol="0">
            <a:normAutofit/>
          </a:bodyPr>
          <a:lstStyle/>
          <a:p>
            <a:pPr fontAlgn="auto">
              <a:lnSpc>
                <a:spcPct val="80000"/>
              </a:lnSpc>
              <a:spcAft>
                <a:spcPts val="0"/>
              </a:spcAft>
              <a:buFont typeface="Arial"/>
              <a:buChar char="•"/>
              <a:defRPr/>
            </a:pPr>
            <a:r>
              <a:rPr lang="fr-FR" sz="2400" dirty="0"/>
              <a:t>L’ischémie cérébrale est la principale cause d’aggravation secondaire des </a:t>
            </a:r>
            <a:r>
              <a:rPr lang="en-US" sz="2400" dirty="0" smtClean="0"/>
              <a:t>TC</a:t>
            </a:r>
          </a:p>
          <a:p>
            <a:pPr fontAlgn="auto">
              <a:lnSpc>
                <a:spcPct val="80000"/>
              </a:lnSpc>
              <a:spcAft>
                <a:spcPts val="0"/>
              </a:spcAft>
              <a:buFont typeface="Arial"/>
              <a:buChar char="•"/>
              <a:defRPr/>
            </a:pPr>
            <a:endParaRPr lang="en-US" sz="2400" dirty="0"/>
          </a:p>
          <a:p>
            <a:pPr fontAlgn="auto">
              <a:lnSpc>
                <a:spcPct val="80000"/>
              </a:lnSpc>
              <a:spcAft>
                <a:spcPts val="0"/>
              </a:spcAft>
              <a:buFont typeface="Arial"/>
              <a:buChar char="•"/>
              <a:defRPr/>
            </a:pPr>
            <a:r>
              <a:rPr lang="en-US" sz="2400" dirty="0" err="1" smtClean="0"/>
              <a:t>Monitorage</a:t>
            </a:r>
            <a:r>
              <a:rPr lang="en-US" sz="2400" dirty="0" smtClean="0"/>
              <a:t> EtCO2 </a:t>
            </a:r>
            <a:r>
              <a:rPr lang="en-US" sz="2400" dirty="0" err="1" smtClean="0"/>
              <a:t>obligatoire</a:t>
            </a:r>
            <a:endParaRPr lang="en-US" sz="2400" dirty="0"/>
          </a:p>
          <a:p>
            <a:pPr marL="0" indent="0" fontAlgn="auto">
              <a:lnSpc>
                <a:spcPct val="80000"/>
              </a:lnSpc>
              <a:spcAft>
                <a:spcPts val="0"/>
              </a:spcAft>
              <a:buFont typeface="Arial"/>
              <a:buNone/>
              <a:defRPr/>
            </a:pPr>
            <a:endParaRPr lang="fr-FR" sz="2400" dirty="0"/>
          </a:p>
          <a:p>
            <a:pPr fontAlgn="auto">
              <a:lnSpc>
                <a:spcPct val="80000"/>
              </a:lnSpc>
              <a:spcAft>
                <a:spcPts val="0"/>
              </a:spcAft>
              <a:buFont typeface="Arial"/>
              <a:buChar char="•"/>
              <a:defRPr/>
            </a:pPr>
            <a:r>
              <a:rPr lang="fr-FR" sz="2400" dirty="0"/>
              <a:t>le DTC semble être l’outil de choix dépister les patients à risque d’ischémie </a:t>
            </a:r>
            <a:r>
              <a:rPr lang="fr-FR" sz="2400" dirty="0" smtClean="0"/>
              <a:t>cérébrale (</a:t>
            </a:r>
            <a:r>
              <a:rPr lang="fr-FR" sz="2400" b="1" dirty="0" smtClean="0"/>
              <a:t>attention aux PIC basses…)</a:t>
            </a:r>
            <a:r>
              <a:rPr lang="fr-FR" sz="2400" dirty="0" smtClean="0"/>
              <a:t>, </a:t>
            </a:r>
            <a:r>
              <a:rPr lang="fr-FR" sz="2400" dirty="0"/>
              <a:t>cibler la thérapeutique et diminuer la durée de l’ischémie cérébrale</a:t>
            </a:r>
            <a:endParaRPr lang="en-US" sz="2400" dirty="0"/>
          </a:p>
          <a:p>
            <a:pPr fontAlgn="auto">
              <a:lnSpc>
                <a:spcPct val="80000"/>
              </a:lnSpc>
              <a:spcAft>
                <a:spcPts val="0"/>
              </a:spcAft>
              <a:buFont typeface="Arial"/>
              <a:buChar char="•"/>
              <a:defRPr/>
            </a:pPr>
            <a:endParaRPr lang="fr-FR" sz="2400" dirty="0"/>
          </a:p>
          <a:p>
            <a:pPr fontAlgn="auto">
              <a:lnSpc>
                <a:spcPct val="80000"/>
              </a:lnSpc>
              <a:spcAft>
                <a:spcPts val="0"/>
              </a:spcAft>
              <a:buFont typeface="Arial"/>
              <a:buChar char="•"/>
              <a:defRPr/>
            </a:pPr>
            <a:r>
              <a:rPr lang="fr-FR" sz="2400" dirty="0"/>
              <a:t>Les seuils choisis (</a:t>
            </a:r>
            <a:r>
              <a:rPr lang="fr-FR" sz="2400" i="1" dirty="0" err="1"/>
              <a:t>Vd</a:t>
            </a:r>
            <a:r>
              <a:rPr lang="fr-FR" sz="2400" i="1" dirty="0"/>
              <a:t> &lt; 20 cm/s et IP &gt; 1,4) ont permis </a:t>
            </a:r>
            <a:r>
              <a:rPr lang="fr-FR" sz="2400" dirty="0"/>
              <a:t>de dépister très rapidement un groupe à risque et un </a:t>
            </a:r>
            <a:r>
              <a:rPr lang="en-US" sz="2400" dirty="0" err="1"/>
              <a:t>groupe</a:t>
            </a:r>
            <a:r>
              <a:rPr lang="en-US" sz="2400" dirty="0"/>
              <a:t> sans </a:t>
            </a:r>
            <a:r>
              <a:rPr lang="en-US" sz="2400" dirty="0" err="1"/>
              <a:t>risque</a:t>
            </a:r>
            <a:r>
              <a:rPr lang="en-US" sz="2400" dirty="0"/>
              <a:t> </a:t>
            </a:r>
            <a:r>
              <a:rPr lang="en-US" sz="2400" dirty="0" err="1"/>
              <a:t>ischémique</a:t>
            </a:r>
            <a:r>
              <a:rPr lang="en-US" sz="2400"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228600"/>
            <a:ext cx="8229600" cy="1143000"/>
          </a:xfrm>
        </p:spPr>
        <p:txBody>
          <a:bodyPr/>
          <a:lstStyle/>
          <a:p>
            <a:r>
              <a:rPr lang="fr-FR" u="sng" smtClean="0"/>
              <a:t>HypoTA et Hypoxie</a:t>
            </a:r>
            <a:r>
              <a:rPr lang="fr-FR" smtClean="0"/>
              <a:t> </a:t>
            </a:r>
          </a:p>
        </p:txBody>
      </p:sp>
      <p:sp>
        <p:nvSpPr>
          <p:cNvPr id="18434" name="Rectangle 3"/>
          <p:cNvSpPr>
            <a:spLocks noGrp="1" noChangeArrowheads="1"/>
          </p:cNvSpPr>
          <p:nvPr>
            <p:ph type="body" idx="1"/>
          </p:nvPr>
        </p:nvSpPr>
        <p:spPr>
          <a:xfrm>
            <a:off x="4953000" y="1676400"/>
            <a:ext cx="3810000" cy="4525963"/>
          </a:xfrm>
        </p:spPr>
        <p:txBody>
          <a:bodyPr/>
          <a:lstStyle/>
          <a:p>
            <a:pPr>
              <a:lnSpc>
                <a:spcPct val="90000"/>
              </a:lnSpc>
            </a:pPr>
            <a:r>
              <a:rPr lang="fr-FR" sz="3600" smtClean="0"/>
              <a:t>ACSOS les plus important</a:t>
            </a:r>
          </a:p>
          <a:p>
            <a:pPr>
              <a:lnSpc>
                <a:spcPct val="90000"/>
              </a:lnSpc>
            </a:pPr>
            <a:endParaRPr lang="fr-FR" sz="3600" smtClean="0"/>
          </a:p>
          <a:p>
            <a:pPr>
              <a:lnSpc>
                <a:spcPct val="90000"/>
              </a:lnSpc>
              <a:buFontTx/>
              <a:buNone/>
            </a:pPr>
            <a:r>
              <a:rPr lang="fr-FR" sz="2800" smtClean="0"/>
              <a:t>1 seul épisode hypoTA en préhospitalier        	</a:t>
            </a:r>
            <a:r>
              <a:rPr lang="fr-FR" sz="2800" b="1" u="sng" smtClean="0"/>
              <a:t>Mortalité x 2</a:t>
            </a:r>
          </a:p>
          <a:p>
            <a:pPr>
              <a:lnSpc>
                <a:spcPct val="90000"/>
              </a:lnSpc>
              <a:buFontTx/>
              <a:buNone/>
            </a:pPr>
            <a:r>
              <a:rPr lang="fr-FR" sz="2800" smtClean="0"/>
              <a:t>                                                              </a:t>
            </a:r>
            <a:endParaRPr lang="fr-FR" sz="2000" i="1" smtClean="0"/>
          </a:p>
          <a:p>
            <a:pPr>
              <a:lnSpc>
                <a:spcPct val="90000"/>
              </a:lnSpc>
            </a:pPr>
            <a:r>
              <a:rPr lang="fr-FR" sz="2800" b="1" u="sng" smtClean="0"/>
              <a:t>Effet cumulé</a:t>
            </a:r>
            <a:r>
              <a:rPr lang="fr-FR" sz="2800" smtClean="0"/>
              <a:t> HypoTA et Hypoxie</a:t>
            </a:r>
            <a:r>
              <a:rPr lang="fr-FR" sz="3600" smtClean="0"/>
              <a:t>                                                     </a:t>
            </a:r>
          </a:p>
          <a:p>
            <a:pPr>
              <a:lnSpc>
                <a:spcPct val="90000"/>
              </a:lnSpc>
            </a:pPr>
            <a:endParaRPr lang="fr-FR" sz="3600" smtClean="0"/>
          </a:p>
        </p:txBody>
      </p:sp>
      <p:sp>
        <p:nvSpPr>
          <p:cNvPr id="60424" name="Rectangle 8"/>
          <p:cNvSpPr>
            <a:spLocks noChangeArrowheads="1"/>
          </p:cNvSpPr>
          <p:nvPr/>
        </p:nvSpPr>
        <p:spPr bwMode="auto">
          <a:xfrm>
            <a:off x="381000" y="2057400"/>
            <a:ext cx="4513263" cy="4038600"/>
          </a:xfrm>
          <a:prstGeom prst="rect">
            <a:avLst/>
          </a:prstGeom>
          <a:solidFill>
            <a:schemeClr val="tx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fontAlgn="auto">
              <a:spcBef>
                <a:spcPts val="0"/>
              </a:spcBef>
              <a:spcAft>
                <a:spcPts val="0"/>
              </a:spcAft>
              <a:defRPr/>
            </a:pPr>
            <a:endParaRPr lang="fr-FR">
              <a:latin typeface="+mn-lt"/>
              <a:cs typeface="+mn-cs"/>
            </a:endParaRPr>
          </a:p>
        </p:txBody>
      </p:sp>
      <p:sp>
        <p:nvSpPr>
          <p:cNvPr id="18436" name="Line 9"/>
          <p:cNvSpPr>
            <a:spLocks noChangeShapeType="1"/>
          </p:cNvSpPr>
          <p:nvPr/>
        </p:nvSpPr>
        <p:spPr bwMode="auto">
          <a:xfrm flipV="1">
            <a:off x="1143000" y="3048000"/>
            <a:ext cx="0" cy="2514600"/>
          </a:xfrm>
          <a:prstGeom prst="line">
            <a:avLst/>
          </a:prstGeom>
          <a:noFill/>
          <a:ln w="38100">
            <a:solidFill>
              <a:srgbClr val="FFCC00"/>
            </a:solidFill>
            <a:round/>
            <a:headEnd/>
            <a:tailEnd type="triangle" w="med" len="med"/>
          </a:ln>
        </p:spPr>
        <p:txBody>
          <a:bodyPr wrap="none" anchor="ctr"/>
          <a:lstStyle/>
          <a:p>
            <a:endParaRPr lang="fr-FR"/>
          </a:p>
        </p:txBody>
      </p:sp>
      <p:sp>
        <p:nvSpPr>
          <p:cNvPr id="18437" name="Line 10"/>
          <p:cNvSpPr>
            <a:spLocks noChangeShapeType="1"/>
          </p:cNvSpPr>
          <p:nvPr/>
        </p:nvSpPr>
        <p:spPr bwMode="auto">
          <a:xfrm>
            <a:off x="1143000" y="5562600"/>
            <a:ext cx="3744913" cy="0"/>
          </a:xfrm>
          <a:prstGeom prst="line">
            <a:avLst/>
          </a:prstGeom>
          <a:noFill/>
          <a:ln w="38100">
            <a:solidFill>
              <a:srgbClr val="FFCC00"/>
            </a:solidFill>
            <a:round/>
            <a:headEnd/>
            <a:tailEnd type="triangle" w="med" len="med"/>
          </a:ln>
        </p:spPr>
        <p:txBody>
          <a:bodyPr wrap="none" anchor="ctr"/>
          <a:lstStyle/>
          <a:p>
            <a:endParaRPr lang="fr-FR"/>
          </a:p>
        </p:txBody>
      </p:sp>
      <p:sp>
        <p:nvSpPr>
          <p:cNvPr id="18438" name="Rectangle 11"/>
          <p:cNvSpPr>
            <a:spLocks noChangeArrowheads="1"/>
          </p:cNvSpPr>
          <p:nvPr/>
        </p:nvSpPr>
        <p:spPr bwMode="auto">
          <a:xfrm>
            <a:off x="1447800" y="4953000"/>
            <a:ext cx="319088" cy="547688"/>
          </a:xfrm>
          <a:prstGeom prst="rect">
            <a:avLst/>
          </a:prstGeom>
          <a:solidFill>
            <a:srgbClr val="9BBB59"/>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defTabSz="762000" eaLnBrk="0" hangingPunct="0"/>
            <a:endParaRPr lang="fr-FR" sz="2800">
              <a:solidFill>
                <a:srgbClr val="FF00FF"/>
              </a:solidFill>
              <a:latin typeface="Helvetica" pitchFamily="34" charset="0"/>
            </a:endParaRPr>
          </a:p>
        </p:txBody>
      </p:sp>
      <p:sp>
        <p:nvSpPr>
          <p:cNvPr id="60428" name="Rectangle 12"/>
          <p:cNvSpPr>
            <a:spLocks noChangeArrowheads="1"/>
          </p:cNvSpPr>
          <p:nvPr/>
        </p:nvSpPr>
        <p:spPr bwMode="auto">
          <a:xfrm>
            <a:off x="2438400" y="4495800"/>
            <a:ext cx="344488" cy="1025525"/>
          </a:xfrm>
          <a:prstGeom prst="rect">
            <a:avLst/>
          </a:prstGeom>
          <a:solidFill>
            <a:schemeClr val="accent3"/>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p:spPr>
        <p:txBody>
          <a:bodyPr wrap="none" anchor="ctr">
            <a:flatTx/>
          </a:bodyPr>
          <a:lstStyle/>
          <a:p>
            <a:pPr algn="ctr" defTabSz="762000" eaLnBrk="0" fontAlgn="auto" hangingPunct="0">
              <a:spcBef>
                <a:spcPts val="0"/>
              </a:spcBef>
              <a:spcAft>
                <a:spcPts val="0"/>
              </a:spcAft>
              <a:defRPr/>
            </a:pPr>
            <a:endParaRPr lang="fr-FR" sz="2800">
              <a:solidFill>
                <a:srgbClr val="66FFFF"/>
              </a:solidFill>
              <a:latin typeface="Helvetica" charset="0"/>
              <a:cs typeface="+mn-cs"/>
            </a:endParaRPr>
          </a:p>
        </p:txBody>
      </p:sp>
      <p:sp>
        <p:nvSpPr>
          <p:cNvPr id="18440" name="Rectangle 13"/>
          <p:cNvSpPr>
            <a:spLocks noChangeArrowheads="1"/>
          </p:cNvSpPr>
          <p:nvPr/>
        </p:nvSpPr>
        <p:spPr bwMode="auto">
          <a:xfrm>
            <a:off x="3352800" y="4191000"/>
            <a:ext cx="373063" cy="1333500"/>
          </a:xfrm>
          <a:prstGeom prst="rect">
            <a:avLst/>
          </a:prstGeom>
          <a:solidFill>
            <a:srgbClr val="9BBB59"/>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defTabSz="762000" eaLnBrk="0" hangingPunct="0"/>
            <a:endParaRPr lang="fr-FR" sz="2800">
              <a:solidFill>
                <a:srgbClr val="66FFFF"/>
              </a:solidFill>
              <a:latin typeface="Helvetica" pitchFamily="34" charset="0"/>
            </a:endParaRPr>
          </a:p>
        </p:txBody>
      </p:sp>
      <p:sp>
        <p:nvSpPr>
          <p:cNvPr id="18441" name="Rectangle 14"/>
          <p:cNvSpPr>
            <a:spLocks noChangeArrowheads="1"/>
          </p:cNvSpPr>
          <p:nvPr/>
        </p:nvSpPr>
        <p:spPr bwMode="auto">
          <a:xfrm>
            <a:off x="4267200" y="3962400"/>
            <a:ext cx="373063" cy="1538288"/>
          </a:xfrm>
          <a:prstGeom prst="rect">
            <a:avLst/>
          </a:prstGeom>
          <a:solidFill>
            <a:srgbClr val="9BBB59"/>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defTabSz="762000" eaLnBrk="0" hangingPunct="0"/>
            <a:endParaRPr lang="fr-FR" sz="2800">
              <a:solidFill>
                <a:srgbClr val="66FFFF"/>
              </a:solidFill>
              <a:latin typeface="Helvetica" pitchFamily="34" charset="0"/>
            </a:endParaRPr>
          </a:p>
        </p:txBody>
      </p:sp>
      <p:sp>
        <p:nvSpPr>
          <p:cNvPr id="18442" name="Rectangle 15"/>
          <p:cNvSpPr>
            <a:spLocks noChangeArrowheads="1"/>
          </p:cNvSpPr>
          <p:nvPr/>
        </p:nvSpPr>
        <p:spPr bwMode="auto">
          <a:xfrm>
            <a:off x="1524000" y="4470400"/>
            <a:ext cx="539750" cy="304800"/>
          </a:xfrm>
          <a:prstGeom prst="rect">
            <a:avLst/>
          </a:prstGeom>
          <a:noFill/>
          <a:ln w="9525">
            <a:noFill/>
            <a:miter lim="800000"/>
            <a:headEnd/>
            <a:tailEnd/>
          </a:ln>
        </p:spPr>
        <p:txBody>
          <a:bodyPr wrap="none">
            <a:spAutoFit/>
          </a:bodyPr>
          <a:lstStyle/>
          <a:p>
            <a:r>
              <a:rPr lang="fr-FR" sz="1400" b="1" i="1">
                <a:solidFill>
                  <a:srgbClr val="FF9933"/>
                </a:solidFill>
                <a:latin typeface="Calibri" pitchFamily="34" charset="0"/>
              </a:rPr>
              <a:t>27%</a:t>
            </a:r>
          </a:p>
        </p:txBody>
      </p:sp>
      <p:sp>
        <p:nvSpPr>
          <p:cNvPr id="18443" name="Rectangle 16"/>
          <p:cNvSpPr>
            <a:spLocks noChangeArrowheads="1"/>
          </p:cNvSpPr>
          <p:nvPr/>
        </p:nvSpPr>
        <p:spPr bwMode="auto">
          <a:xfrm>
            <a:off x="2514600" y="4013200"/>
            <a:ext cx="539750" cy="304800"/>
          </a:xfrm>
          <a:prstGeom prst="rect">
            <a:avLst/>
          </a:prstGeom>
          <a:noFill/>
          <a:ln w="9525">
            <a:noFill/>
            <a:miter lim="800000"/>
            <a:headEnd/>
            <a:tailEnd/>
          </a:ln>
        </p:spPr>
        <p:txBody>
          <a:bodyPr wrap="none">
            <a:spAutoFit/>
          </a:bodyPr>
          <a:lstStyle/>
          <a:p>
            <a:r>
              <a:rPr lang="fr-FR" sz="1400" b="1" i="1">
                <a:solidFill>
                  <a:srgbClr val="FF9933"/>
                </a:solidFill>
                <a:latin typeface="Calibri" pitchFamily="34" charset="0"/>
              </a:rPr>
              <a:t>33%</a:t>
            </a:r>
            <a:endParaRPr lang="fr-FR" b="1" i="1">
              <a:solidFill>
                <a:srgbClr val="FF9933"/>
              </a:solidFill>
              <a:latin typeface="Calibri" pitchFamily="34" charset="0"/>
            </a:endParaRPr>
          </a:p>
        </p:txBody>
      </p:sp>
      <p:sp>
        <p:nvSpPr>
          <p:cNvPr id="18444" name="Text Box 17"/>
          <p:cNvSpPr txBox="1">
            <a:spLocks noChangeArrowheads="1"/>
          </p:cNvSpPr>
          <p:nvPr/>
        </p:nvSpPr>
        <p:spPr bwMode="auto">
          <a:xfrm>
            <a:off x="3429000" y="3657600"/>
            <a:ext cx="539750" cy="304800"/>
          </a:xfrm>
          <a:prstGeom prst="rect">
            <a:avLst/>
          </a:prstGeom>
          <a:noFill/>
          <a:ln w="9525">
            <a:noFill/>
            <a:miter lim="800000"/>
            <a:headEnd/>
            <a:tailEnd/>
          </a:ln>
        </p:spPr>
        <p:txBody>
          <a:bodyPr>
            <a:spAutoFit/>
          </a:bodyPr>
          <a:lstStyle/>
          <a:p>
            <a:pPr algn="ctr" defTabSz="762000" eaLnBrk="0" hangingPunct="0"/>
            <a:r>
              <a:rPr lang="fr-FR" sz="1400" b="1" i="1">
                <a:solidFill>
                  <a:srgbClr val="FF9933"/>
                </a:solidFill>
                <a:ea typeface="MS PGothic" pitchFamily="34" charset="-128"/>
              </a:rPr>
              <a:t>60%</a:t>
            </a:r>
          </a:p>
        </p:txBody>
      </p:sp>
      <p:sp>
        <p:nvSpPr>
          <p:cNvPr id="18445" name="Text Box 18"/>
          <p:cNvSpPr txBox="1">
            <a:spLocks noChangeArrowheads="1"/>
          </p:cNvSpPr>
          <p:nvPr/>
        </p:nvSpPr>
        <p:spPr bwMode="auto">
          <a:xfrm>
            <a:off x="4343400" y="3429000"/>
            <a:ext cx="539750" cy="304800"/>
          </a:xfrm>
          <a:prstGeom prst="rect">
            <a:avLst/>
          </a:prstGeom>
          <a:noFill/>
          <a:ln w="9525">
            <a:noFill/>
            <a:miter lim="800000"/>
            <a:headEnd/>
            <a:tailEnd/>
          </a:ln>
        </p:spPr>
        <p:txBody>
          <a:bodyPr>
            <a:spAutoFit/>
          </a:bodyPr>
          <a:lstStyle/>
          <a:p>
            <a:pPr algn="ctr" defTabSz="762000" eaLnBrk="0" hangingPunct="0"/>
            <a:r>
              <a:rPr lang="fr-FR" sz="1400" b="1" i="1">
                <a:solidFill>
                  <a:srgbClr val="FF9933"/>
                </a:solidFill>
                <a:ea typeface="MS PGothic" pitchFamily="34" charset="-128"/>
              </a:rPr>
              <a:t>75%</a:t>
            </a:r>
          </a:p>
        </p:txBody>
      </p:sp>
      <p:sp>
        <p:nvSpPr>
          <p:cNvPr id="18446" name="Text Box 19"/>
          <p:cNvSpPr txBox="1">
            <a:spLocks noChangeArrowheads="1"/>
          </p:cNvSpPr>
          <p:nvPr/>
        </p:nvSpPr>
        <p:spPr bwMode="auto">
          <a:xfrm>
            <a:off x="1066800" y="5562600"/>
            <a:ext cx="1104900" cy="457200"/>
          </a:xfrm>
          <a:prstGeom prst="rect">
            <a:avLst/>
          </a:prstGeom>
          <a:noFill/>
          <a:ln w="9525">
            <a:noFill/>
            <a:miter lim="800000"/>
            <a:headEnd/>
            <a:tailEnd/>
          </a:ln>
        </p:spPr>
        <p:txBody>
          <a:bodyPr wrap="none">
            <a:spAutoFit/>
          </a:bodyPr>
          <a:lstStyle/>
          <a:p>
            <a:pPr algn="ctr" defTabSz="762000" eaLnBrk="0" hangingPunct="0"/>
            <a:r>
              <a:rPr lang="fr-FR" sz="1200" i="1">
                <a:solidFill>
                  <a:schemeClr val="bg1"/>
                </a:solidFill>
                <a:ea typeface="MS PGothic" pitchFamily="34" charset="-128"/>
              </a:rPr>
              <a:t>Paramètres</a:t>
            </a:r>
          </a:p>
          <a:p>
            <a:pPr algn="ctr" defTabSz="762000" eaLnBrk="0" hangingPunct="0"/>
            <a:r>
              <a:rPr lang="fr-FR" sz="1200" i="1">
                <a:solidFill>
                  <a:schemeClr val="bg1"/>
                </a:solidFill>
                <a:ea typeface="MS PGothic" pitchFamily="34" charset="-128"/>
              </a:rPr>
              <a:t>vitaux stables</a:t>
            </a:r>
          </a:p>
        </p:txBody>
      </p:sp>
      <p:sp>
        <p:nvSpPr>
          <p:cNvPr id="18447" name="Text Box 20"/>
          <p:cNvSpPr txBox="1">
            <a:spLocks noChangeArrowheads="1"/>
          </p:cNvSpPr>
          <p:nvPr/>
        </p:nvSpPr>
        <p:spPr bwMode="auto">
          <a:xfrm>
            <a:off x="2133600" y="5715000"/>
            <a:ext cx="942975" cy="274638"/>
          </a:xfrm>
          <a:prstGeom prst="rect">
            <a:avLst/>
          </a:prstGeom>
          <a:noFill/>
          <a:ln w="9525">
            <a:noFill/>
            <a:miter lim="800000"/>
            <a:headEnd/>
            <a:tailEnd/>
          </a:ln>
        </p:spPr>
        <p:txBody>
          <a:bodyPr wrap="none">
            <a:spAutoFit/>
          </a:bodyPr>
          <a:lstStyle/>
          <a:p>
            <a:pPr algn="ctr" defTabSz="762000" eaLnBrk="0" hangingPunct="0"/>
            <a:r>
              <a:rPr lang="fr-FR" sz="1200" i="1">
                <a:solidFill>
                  <a:schemeClr val="bg1"/>
                </a:solidFill>
                <a:ea typeface="MS PGothic" pitchFamily="34" charset="-128"/>
              </a:rPr>
              <a:t>Hypoxémie</a:t>
            </a:r>
          </a:p>
        </p:txBody>
      </p:sp>
      <p:sp>
        <p:nvSpPr>
          <p:cNvPr id="18448" name="Rectangle 21"/>
          <p:cNvSpPr>
            <a:spLocks noChangeArrowheads="1"/>
          </p:cNvSpPr>
          <p:nvPr/>
        </p:nvSpPr>
        <p:spPr bwMode="auto">
          <a:xfrm>
            <a:off x="5638800" y="5867400"/>
            <a:ext cx="4572000" cy="641350"/>
          </a:xfrm>
          <a:prstGeom prst="rect">
            <a:avLst/>
          </a:prstGeom>
          <a:noFill/>
          <a:ln w="9525">
            <a:noFill/>
            <a:miter lim="800000"/>
            <a:headEnd/>
            <a:tailEnd/>
          </a:ln>
        </p:spPr>
        <p:txBody>
          <a:bodyPr>
            <a:spAutoFit/>
          </a:bodyPr>
          <a:lstStyle/>
          <a:p>
            <a:r>
              <a:rPr lang="fr-FR" i="1">
                <a:solidFill>
                  <a:schemeClr val="bg1"/>
                </a:solidFill>
                <a:latin typeface="Calibri" pitchFamily="34" charset="0"/>
              </a:rPr>
              <a:t>Hypotension</a:t>
            </a:r>
          </a:p>
          <a:p>
            <a:r>
              <a:rPr lang="fr-FR" i="1">
                <a:solidFill>
                  <a:schemeClr val="bg1"/>
                </a:solidFill>
                <a:latin typeface="Calibri" pitchFamily="34" charset="0"/>
              </a:rPr>
              <a:t>artérielle</a:t>
            </a:r>
          </a:p>
        </p:txBody>
      </p:sp>
      <p:sp>
        <p:nvSpPr>
          <p:cNvPr id="18449" name="Text Box 22"/>
          <p:cNvSpPr txBox="1">
            <a:spLocks noChangeArrowheads="1"/>
          </p:cNvSpPr>
          <p:nvPr/>
        </p:nvSpPr>
        <p:spPr bwMode="auto">
          <a:xfrm>
            <a:off x="3962400" y="5562600"/>
            <a:ext cx="1027113" cy="457200"/>
          </a:xfrm>
          <a:prstGeom prst="rect">
            <a:avLst/>
          </a:prstGeom>
          <a:noFill/>
          <a:ln w="9525">
            <a:noFill/>
            <a:miter lim="800000"/>
            <a:headEnd/>
            <a:tailEnd/>
          </a:ln>
        </p:spPr>
        <p:txBody>
          <a:bodyPr wrap="none">
            <a:spAutoFit/>
          </a:bodyPr>
          <a:lstStyle/>
          <a:p>
            <a:pPr algn="ctr" defTabSz="762000" eaLnBrk="0" hangingPunct="0"/>
            <a:r>
              <a:rPr lang="fr-FR" sz="1200" i="1">
                <a:solidFill>
                  <a:schemeClr val="bg1"/>
                </a:solidFill>
                <a:ea typeface="MS PGothic" pitchFamily="34" charset="-128"/>
              </a:rPr>
              <a:t>Hypotension</a:t>
            </a:r>
          </a:p>
          <a:p>
            <a:pPr algn="ctr" defTabSz="762000" eaLnBrk="0" hangingPunct="0"/>
            <a:r>
              <a:rPr lang="fr-FR" sz="1200" i="1">
                <a:solidFill>
                  <a:schemeClr val="bg1"/>
                </a:solidFill>
                <a:ea typeface="MS PGothic" pitchFamily="34" charset="-128"/>
              </a:rPr>
              <a:t>Hypoxémie</a:t>
            </a:r>
          </a:p>
        </p:txBody>
      </p:sp>
      <p:sp>
        <p:nvSpPr>
          <p:cNvPr id="18450" name="Text Box 23"/>
          <p:cNvSpPr txBox="1">
            <a:spLocks noChangeArrowheads="1"/>
          </p:cNvSpPr>
          <p:nvPr/>
        </p:nvSpPr>
        <p:spPr bwMode="auto">
          <a:xfrm>
            <a:off x="2944813" y="5562600"/>
            <a:ext cx="1236662" cy="639763"/>
          </a:xfrm>
          <a:prstGeom prst="rect">
            <a:avLst/>
          </a:prstGeom>
          <a:noFill/>
          <a:ln w="9525">
            <a:noFill/>
            <a:miter lim="800000"/>
            <a:headEnd/>
            <a:tailEnd/>
          </a:ln>
        </p:spPr>
        <p:txBody>
          <a:bodyPr wrap="none">
            <a:spAutoFit/>
          </a:bodyPr>
          <a:lstStyle/>
          <a:p>
            <a:pPr algn="ctr" defTabSz="762000" eaLnBrk="0" hangingPunct="0"/>
            <a:r>
              <a:rPr lang="fr-FR" sz="1200" i="1">
                <a:solidFill>
                  <a:schemeClr val="bg1"/>
                </a:solidFill>
                <a:ea typeface="MS PGothic" pitchFamily="34" charset="-128"/>
              </a:rPr>
              <a:t>Hypotension</a:t>
            </a:r>
          </a:p>
          <a:p>
            <a:pPr algn="ctr" defTabSz="762000" eaLnBrk="0" hangingPunct="0"/>
            <a:r>
              <a:rPr lang="fr-FR" sz="1200" i="1">
                <a:solidFill>
                  <a:schemeClr val="bg1"/>
                </a:solidFill>
                <a:ea typeface="MS PGothic" pitchFamily="34" charset="-128"/>
              </a:rPr>
              <a:t>Artérielle</a:t>
            </a:r>
          </a:p>
          <a:p>
            <a:pPr algn="ctr" defTabSz="762000" eaLnBrk="0" hangingPunct="0"/>
            <a:r>
              <a:rPr lang="fr-FR" sz="1200" i="1">
                <a:solidFill>
                  <a:schemeClr val="bg1"/>
                </a:solidFill>
                <a:ea typeface="MS PGothic" pitchFamily="34" charset="-128"/>
              </a:rPr>
              <a:t>PAS&lt;90 mmHg</a:t>
            </a:r>
          </a:p>
        </p:txBody>
      </p:sp>
      <p:sp>
        <p:nvSpPr>
          <p:cNvPr id="18451" name="Text Box 24"/>
          <p:cNvSpPr txBox="1">
            <a:spLocks noChangeArrowheads="1"/>
          </p:cNvSpPr>
          <p:nvPr/>
        </p:nvSpPr>
        <p:spPr bwMode="auto">
          <a:xfrm>
            <a:off x="906463" y="2436813"/>
            <a:ext cx="1439862" cy="400050"/>
          </a:xfrm>
          <a:prstGeom prst="rect">
            <a:avLst/>
          </a:prstGeom>
          <a:noFill/>
          <a:ln w="9525">
            <a:noFill/>
            <a:miter lim="800000"/>
            <a:headEnd/>
            <a:tailEnd/>
          </a:ln>
        </p:spPr>
        <p:txBody>
          <a:bodyPr wrap="none" anchor="ctr">
            <a:spAutoFit/>
          </a:bodyPr>
          <a:lstStyle/>
          <a:p>
            <a:pPr algn="ctr" defTabSz="762000" eaLnBrk="0" hangingPunct="0"/>
            <a:r>
              <a:rPr lang="fr-FR" sz="2000" i="1">
                <a:solidFill>
                  <a:srgbClr val="FF0000"/>
                </a:solidFill>
                <a:latin typeface="Helvetica" pitchFamily="34" charset="0"/>
                <a:ea typeface="MS PGothic" pitchFamily="34" charset="-128"/>
              </a:rPr>
              <a:t>n= 699 TC</a:t>
            </a:r>
          </a:p>
        </p:txBody>
      </p:sp>
      <p:sp>
        <p:nvSpPr>
          <p:cNvPr id="18452" name="Text Box 25"/>
          <p:cNvSpPr txBox="1">
            <a:spLocks noChangeArrowheads="1"/>
          </p:cNvSpPr>
          <p:nvPr/>
        </p:nvSpPr>
        <p:spPr bwMode="auto">
          <a:xfrm>
            <a:off x="609600" y="6248400"/>
            <a:ext cx="2546350" cy="304800"/>
          </a:xfrm>
          <a:prstGeom prst="rect">
            <a:avLst/>
          </a:prstGeom>
          <a:noFill/>
          <a:ln w="9525">
            <a:noFill/>
            <a:miter lim="800000"/>
            <a:headEnd/>
            <a:tailEnd/>
          </a:ln>
        </p:spPr>
        <p:txBody>
          <a:bodyPr wrap="none" anchor="ctr">
            <a:spAutoFit/>
          </a:bodyPr>
          <a:lstStyle/>
          <a:p>
            <a:pPr algn="r" defTabSz="762000" eaLnBrk="0" hangingPunct="0"/>
            <a:r>
              <a:rPr lang="fr-FR" sz="1400" b="1" i="1">
                <a:solidFill>
                  <a:srgbClr val="000000"/>
                </a:solidFill>
                <a:latin typeface="Helvetica" pitchFamily="34" charset="0"/>
                <a:ea typeface="MS PGothic" pitchFamily="34" charset="-128"/>
              </a:rPr>
              <a:t>Chesnut, J of Trauma; 1993.</a:t>
            </a:r>
          </a:p>
        </p:txBody>
      </p:sp>
      <p:sp>
        <p:nvSpPr>
          <p:cNvPr id="18453" name="Text Box 28"/>
          <p:cNvSpPr txBox="1">
            <a:spLocks noChangeArrowheads="1"/>
          </p:cNvSpPr>
          <p:nvPr/>
        </p:nvSpPr>
        <p:spPr bwMode="auto">
          <a:xfrm>
            <a:off x="381000" y="2895600"/>
            <a:ext cx="766763" cy="457200"/>
          </a:xfrm>
          <a:prstGeom prst="rect">
            <a:avLst/>
          </a:prstGeom>
          <a:noFill/>
          <a:ln w="9525">
            <a:noFill/>
            <a:miter lim="800000"/>
            <a:headEnd/>
            <a:tailEnd/>
          </a:ln>
        </p:spPr>
        <p:txBody>
          <a:bodyPr wrap="none">
            <a:spAutoFit/>
          </a:bodyPr>
          <a:lstStyle/>
          <a:p>
            <a:pPr algn="ctr" defTabSz="762000" eaLnBrk="0" hangingPunct="0"/>
            <a:r>
              <a:rPr lang="fr-FR" sz="1200" i="1">
                <a:solidFill>
                  <a:schemeClr val="bg1"/>
                </a:solidFill>
                <a:ea typeface="MS PGothic" pitchFamily="34" charset="-128"/>
              </a:rPr>
              <a:t>Taux de</a:t>
            </a:r>
          </a:p>
          <a:p>
            <a:pPr algn="ctr" defTabSz="762000" eaLnBrk="0" hangingPunct="0"/>
            <a:r>
              <a:rPr lang="fr-FR" sz="1200" i="1">
                <a:solidFill>
                  <a:schemeClr val="bg1"/>
                </a:solidFill>
                <a:ea typeface="MS PGothic" pitchFamily="34" charset="-128"/>
              </a:rPr>
              <a:t>mortalité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0"/>
            <a:ext cx="8229600" cy="1143000"/>
          </a:xfrm>
        </p:spPr>
        <p:txBody>
          <a:bodyPr/>
          <a:lstStyle/>
          <a:p>
            <a:r>
              <a:rPr lang="fr-FR" sz="4000" b="1" u="sng" smtClean="0"/>
              <a:t>HypoTA intrahospitalier</a:t>
            </a:r>
          </a:p>
        </p:txBody>
      </p:sp>
      <p:pic>
        <p:nvPicPr>
          <p:cNvPr id="19458" name="Picture 4" descr="Cover"/>
          <p:cNvPicPr>
            <a:picLocks noGrp="1" noChangeAspect="1" noChangeArrowheads="1"/>
          </p:cNvPicPr>
          <p:nvPr>
            <p:ph type="body" idx="1"/>
          </p:nvPr>
        </p:nvPicPr>
        <p:blipFill>
          <a:blip r:embed="rId2"/>
          <a:srcRect/>
          <a:stretch>
            <a:fillRect/>
          </a:stretch>
        </p:blipFill>
        <p:spPr>
          <a:xfrm>
            <a:off x="152400" y="1793875"/>
            <a:ext cx="7162800" cy="3527425"/>
          </a:xfrm>
          <a:ln>
            <a:solidFill>
              <a:srgbClr val="000000"/>
            </a:solidFill>
          </a:ln>
        </p:spPr>
      </p:pic>
      <p:sp>
        <p:nvSpPr>
          <p:cNvPr id="19459" name="Rectangle 5"/>
          <p:cNvSpPr>
            <a:spLocks noChangeArrowheads="1"/>
          </p:cNvSpPr>
          <p:nvPr/>
        </p:nvSpPr>
        <p:spPr bwMode="auto">
          <a:xfrm>
            <a:off x="685800" y="5562600"/>
            <a:ext cx="4648200" cy="455613"/>
          </a:xfrm>
          <a:prstGeom prst="rect">
            <a:avLst/>
          </a:prstGeom>
          <a:noFill/>
          <a:ln w="9525">
            <a:noFill/>
            <a:miter lim="800000"/>
            <a:headEnd/>
            <a:tailEnd/>
          </a:ln>
        </p:spPr>
        <p:txBody>
          <a:bodyPr tIns="0" anchor="ctr">
            <a:spAutoFit/>
          </a:bodyPr>
          <a:lstStyle/>
          <a:p>
            <a:r>
              <a:rPr lang="en-US" sz="900">
                <a:solidFill>
                  <a:srgbClr val="000000"/>
                </a:solidFill>
                <a:latin typeface="Calibri" pitchFamily="34" charset="0"/>
              </a:rPr>
              <a:t>Table 3 . Influence of early (admission) or late (in intensive care unit) occurrence of one or more episodes of hypotension on outcome in 493 severe traumatic brain injury patients from the Traumatic Coma Data Bank surviving &gt; or = to 9 hours in the intensive care unit.</a:t>
            </a:r>
          </a:p>
        </p:txBody>
      </p:sp>
      <p:sp>
        <p:nvSpPr>
          <p:cNvPr id="19460" name="Text Box 6"/>
          <p:cNvSpPr txBox="1">
            <a:spLocks noChangeArrowheads="1"/>
          </p:cNvSpPr>
          <p:nvPr/>
        </p:nvSpPr>
        <p:spPr bwMode="auto">
          <a:xfrm>
            <a:off x="5480050" y="6248400"/>
            <a:ext cx="3663950" cy="366713"/>
          </a:xfrm>
          <a:prstGeom prst="rect">
            <a:avLst/>
          </a:prstGeom>
          <a:noFill/>
          <a:ln w="9525">
            <a:noFill/>
            <a:miter lim="800000"/>
            <a:headEnd/>
            <a:tailEnd/>
          </a:ln>
        </p:spPr>
        <p:txBody>
          <a:bodyPr wrap="none">
            <a:spAutoFit/>
          </a:bodyPr>
          <a:lstStyle/>
          <a:p>
            <a:r>
              <a:rPr lang="fr-FR">
                <a:latin typeface="Calibri" pitchFamily="34" charset="0"/>
              </a:rPr>
              <a:t>Chesnut RM, Acta Neurochir 1993</a:t>
            </a:r>
          </a:p>
        </p:txBody>
      </p:sp>
      <p:sp>
        <p:nvSpPr>
          <p:cNvPr id="71687" name="Oval 7"/>
          <p:cNvSpPr>
            <a:spLocks noChangeArrowheads="1"/>
          </p:cNvSpPr>
          <p:nvPr/>
        </p:nvSpPr>
        <p:spPr bwMode="auto">
          <a:xfrm>
            <a:off x="6248400" y="3352800"/>
            <a:ext cx="685800" cy="228600"/>
          </a:xfrm>
          <a:prstGeom prst="ellipse">
            <a:avLst/>
          </a:prstGeom>
          <a:solidFill>
            <a:srgbClr val="FFFFFF">
              <a:alpha val="0"/>
            </a:srgbClr>
          </a:solidFill>
          <a:ln w="38100">
            <a:solidFill>
              <a:srgbClr val="CC0000"/>
            </a:solidFill>
            <a:round/>
            <a:headEnd/>
            <a:tailEnd/>
          </a:ln>
        </p:spPr>
        <p:txBody>
          <a:bodyPr wrap="none" anchor="ctr"/>
          <a:lstStyle/>
          <a:p>
            <a:endParaRPr lang="fr-FR">
              <a:latin typeface="Calibri" pitchFamily="34" charset="0"/>
            </a:endParaRPr>
          </a:p>
        </p:txBody>
      </p:sp>
      <p:sp>
        <p:nvSpPr>
          <p:cNvPr id="71689" name="Oval 9"/>
          <p:cNvSpPr>
            <a:spLocks noChangeArrowheads="1"/>
          </p:cNvSpPr>
          <p:nvPr/>
        </p:nvSpPr>
        <p:spPr bwMode="auto">
          <a:xfrm>
            <a:off x="6324600" y="3581400"/>
            <a:ext cx="533400" cy="304800"/>
          </a:xfrm>
          <a:prstGeom prst="ellipse">
            <a:avLst/>
          </a:prstGeom>
          <a:solidFill>
            <a:srgbClr val="BBE0E3">
              <a:alpha val="0"/>
            </a:srgbClr>
          </a:solidFill>
          <a:ln w="38100">
            <a:solidFill>
              <a:srgbClr val="CC0000"/>
            </a:solidFill>
            <a:round/>
            <a:headEnd/>
            <a:tailEnd/>
          </a:ln>
        </p:spPr>
        <p:txBody>
          <a:bodyPr wrap="none" anchor="ctr"/>
          <a:lstStyle/>
          <a:p>
            <a:endParaRPr lang="fr-FR">
              <a:latin typeface="Calibri" pitchFamily="34" charset="0"/>
            </a:endParaRPr>
          </a:p>
        </p:txBody>
      </p:sp>
      <p:pic>
        <p:nvPicPr>
          <p:cNvPr id="19463" name="Picture 10" descr="hypertension-arterielle-tension">
            <a:hlinkClick r:id="rId3"/>
          </p:cNvPr>
          <p:cNvPicPr>
            <a:picLocks noChangeAspect="1" noChangeArrowheads="1"/>
          </p:cNvPicPr>
          <p:nvPr/>
        </p:nvPicPr>
        <p:blipFill>
          <a:blip r:embed="rId4"/>
          <a:srcRect/>
          <a:stretch>
            <a:fillRect/>
          </a:stretch>
        </p:blipFill>
        <p:spPr bwMode="auto">
          <a:xfrm>
            <a:off x="7467600" y="0"/>
            <a:ext cx="1524000" cy="101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checkerboard(across)">
                                      <p:cBhvr>
                                        <p:cTn id="7" dur="500"/>
                                        <p:tgtEl>
                                          <p:spTgt spid="71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checkerboard(across)">
                                      <p:cBhvr>
                                        <p:cTn id="12"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p:bldP spid="716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304800" y="304800"/>
            <a:ext cx="4876800" cy="990600"/>
          </a:xfrm>
          <a:prstGeom prst="rect">
            <a:avLst/>
          </a:prstGeom>
          <a:solidFill>
            <a:schemeClr val="bg1"/>
          </a:solidFill>
          <a:ln w="9525">
            <a:solidFill>
              <a:schemeClr val="bg1"/>
            </a:solidFill>
            <a:miter lim="800000"/>
            <a:headEnd/>
            <a:tailEnd/>
          </a:ln>
        </p:spPr>
        <p:txBody>
          <a:bodyPr anchor="ctr"/>
          <a:lstStyle/>
          <a:p>
            <a:pPr algn="ctr"/>
            <a:r>
              <a:rPr lang="fr-FR" sz="2800">
                <a:latin typeface="Comic Sans MS" pitchFamily="66" charset="0"/>
              </a:rPr>
              <a:t>Le CO2, un ACSOS majeur</a:t>
            </a:r>
            <a:r>
              <a:rPr lang="fr-FR" sz="2800">
                <a:solidFill>
                  <a:srgbClr val="EECA30"/>
                </a:solidFill>
                <a:latin typeface="Comic Sans MS" pitchFamily="66" charset="0"/>
              </a:rPr>
              <a:t> </a:t>
            </a:r>
          </a:p>
        </p:txBody>
      </p:sp>
      <p:sp>
        <p:nvSpPr>
          <p:cNvPr id="20482" name="Rectangle 4"/>
          <p:cNvSpPr>
            <a:spLocks noChangeArrowheads="1"/>
          </p:cNvSpPr>
          <p:nvPr/>
        </p:nvSpPr>
        <p:spPr bwMode="auto">
          <a:xfrm>
            <a:off x="304800" y="2286000"/>
            <a:ext cx="6781800" cy="1066800"/>
          </a:xfrm>
          <a:prstGeom prst="rect">
            <a:avLst/>
          </a:prstGeom>
          <a:solidFill>
            <a:schemeClr val="bg1"/>
          </a:solidFill>
          <a:ln w="9525">
            <a:solidFill>
              <a:srgbClr val="FF0000"/>
            </a:solidFill>
            <a:miter lim="800000"/>
            <a:headEnd/>
            <a:tailEnd/>
          </a:ln>
        </p:spPr>
        <p:txBody>
          <a:bodyPr wrap="none" anchor="ctr"/>
          <a:lstStyle/>
          <a:p>
            <a:pPr marL="190500" lvl="1" algn="ctr">
              <a:spcBef>
                <a:spcPct val="60000"/>
              </a:spcBef>
            </a:pPr>
            <a:r>
              <a:rPr lang="fr-FR">
                <a:latin typeface="Comic Sans MS" pitchFamily="66" charset="0"/>
              </a:rPr>
              <a:t>« L</a:t>
            </a:r>
            <a:r>
              <a:rPr lang="ja-JP" altLang="fr-FR"/>
              <a:t>’</a:t>
            </a:r>
            <a:r>
              <a:rPr lang="fr-FR">
                <a:latin typeface="Comic Sans MS" pitchFamily="66" charset="0"/>
              </a:rPr>
              <a:t>hypocapnie est transitoire, ses effets sont définitifs»</a:t>
            </a:r>
          </a:p>
          <a:p>
            <a:pPr marL="190500" lvl="1" algn="ctr">
              <a:spcBef>
                <a:spcPct val="60000"/>
              </a:spcBef>
            </a:pPr>
            <a:r>
              <a:rPr lang="fr-FR" sz="1000">
                <a:latin typeface="Comic Sans MS" pitchFamily="66" charset="0"/>
              </a:rPr>
              <a:t>		                                                                            D. Payen  SFAR 2006</a:t>
            </a:r>
            <a:endParaRPr lang="fr-FR" sz="1000">
              <a:latin typeface="Times New Roman" pitchFamily="18" charset="0"/>
            </a:endParaRPr>
          </a:p>
        </p:txBody>
      </p:sp>
      <p:grpSp>
        <p:nvGrpSpPr>
          <p:cNvPr id="20483" name="Group 12"/>
          <p:cNvGrpSpPr>
            <a:grpSpLocks/>
          </p:cNvGrpSpPr>
          <p:nvPr/>
        </p:nvGrpSpPr>
        <p:grpSpPr bwMode="auto">
          <a:xfrm>
            <a:off x="5334000" y="304800"/>
            <a:ext cx="3810000" cy="619125"/>
            <a:chOff x="3264" y="192"/>
            <a:chExt cx="2400" cy="390"/>
          </a:xfrm>
        </p:grpSpPr>
        <p:sp>
          <p:nvSpPr>
            <p:cNvPr id="20486" name="AutoShape 13"/>
            <p:cNvSpPr>
              <a:spLocks noChangeArrowheads="1"/>
            </p:cNvSpPr>
            <p:nvPr/>
          </p:nvSpPr>
          <p:spPr bwMode="auto">
            <a:xfrm>
              <a:off x="3264" y="336"/>
              <a:ext cx="384" cy="192"/>
            </a:xfrm>
            <a:custGeom>
              <a:avLst/>
              <a:gdLst>
                <a:gd name="T0" fmla="*/ 288 w 21600"/>
                <a:gd name="T1" fmla="*/ 0 h 21600"/>
                <a:gd name="T2" fmla="*/ 0 w 21600"/>
                <a:gd name="T3" fmla="*/ 96 h 21600"/>
                <a:gd name="T4" fmla="*/ 288 w 21600"/>
                <a:gd name="T5" fmla="*/ 192 h 21600"/>
                <a:gd name="T6" fmla="*/ 384 w 21600"/>
                <a:gd name="T7" fmla="*/ 9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p:spPr>
          <p:txBody>
            <a:bodyPr wrap="none" anchor="ctr"/>
            <a:lstStyle/>
            <a:p>
              <a:endParaRPr lang="fr-FR"/>
            </a:p>
          </p:txBody>
        </p:sp>
        <p:sp>
          <p:nvSpPr>
            <p:cNvPr id="20487" name="Text Box 14"/>
            <p:cNvSpPr txBox="1">
              <a:spLocks noChangeArrowheads="1"/>
            </p:cNvSpPr>
            <p:nvPr/>
          </p:nvSpPr>
          <p:spPr bwMode="auto">
            <a:xfrm>
              <a:off x="3696" y="192"/>
              <a:ext cx="1968" cy="390"/>
            </a:xfrm>
            <a:prstGeom prst="rect">
              <a:avLst/>
            </a:prstGeom>
            <a:solidFill>
              <a:schemeClr val="bg1"/>
            </a:solidFill>
            <a:ln w="38100">
              <a:solidFill>
                <a:srgbClr val="000000"/>
              </a:solidFill>
              <a:miter lim="800000"/>
              <a:headEnd/>
              <a:tailEnd/>
            </a:ln>
          </p:spPr>
          <p:txBody>
            <a:bodyPr>
              <a:spAutoFit/>
            </a:bodyPr>
            <a:lstStyle/>
            <a:p>
              <a:pPr algn="ctr">
                <a:spcBef>
                  <a:spcPct val="50000"/>
                </a:spcBef>
              </a:pPr>
              <a:r>
                <a:rPr lang="fr-FR" sz="1600" b="1">
                  <a:latin typeface="Comic Sans MS" pitchFamily="66" charset="0"/>
                </a:rPr>
                <a:t>Pas de neuro-réanimation sans monitorage de l</a:t>
              </a:r>
              <a:r>
                <a:rPr lang="ja-JP" altLang="fr-FR" sz="1600" b="1"/>
                <a:t>’</a:t>
              </a:r>
              <a:r>
                <a:rPr lang="fr-FR" sz="1600" b="1">
                  <a:latin typeface="Comic Sans MS" pitchFamily="66" charset="0"/>
                </a:rPr>
                <a:t> EtCO2</a:t>
              </a:r>
            </a:p>
          </p:txBody>
        </p:sp>
      </p:grpSp>
      <p:sp>
        <p:nvSpPr>
          <p:cNvPr id="20484" name="Text Box 15"/>
          <p:cNvSpPr txBox="1">
            <a:spLocks noChangeArrowheads="1"/>
          </p:cNvSpPr>
          <p:nvPr/>
        </p:nvSpPr>
        <p:spPr bwMode="auto">
          <a:xfrm>
            <a:off x="228600" y="4572000"/>
            <a:ext cx="8458200" cy="1465263"/>
          </a:xfrm>
          <a:prstGeom prst="rect">
            <a:avLst/>
          </a:prstGeom>
          <a:noFill/>
          <a:ln w="9525">
            <a:noFill/>
            <a:miter lim="800000"/>
            <a:headEnd/>
            <a:tailEnd/>
          </a:ln>
        </p:spPr>
        <p:txBody>
          <a:bodyPr>
            <a:spAutoFit/>
          </a:bodyPr>
          <a:lstStyle/>
          <a:p>
            <a:r>
              <a:rPr lang="fr-FR" b="1" u="sng">
                <a:latin typeface="Calibri" pitchFamily="34" charset="0"/>
              </a:rPr>
              <a:t>Recommandations</a:t>
            </a:r>
            <a:r>
              <a:rPr lang="fr-FR">
                <a:latin typeface="Calibri" pitchFamily="34" charset="0"/>
              </a:rPr>
              <a:t>: - </a:t>
            </a:r>
            <a:r>
              <a:rPr lang="fr-FR" b="1">
                <a:latin typeface="Calibri" pitchFamily="34" charset="0"/>
              </a:rPr>
              <a:t>Normocapnie en neuroréanimation</a:t>
            </a:r>
            <a:r>
              <a:rPr lang="fr-FR">
                <a:latin typeface="Calibri" pitchFamily="34" charset="0"/>
              </a:rPr>
              <a:t> </a:t>
            </a:r>
          </a:p>
          <a:p>
            <a:endParaRPr lang="fr-FR">
              <a:latin typeface="Calibri" pitchFamily="34" charset="0"/>
            </a:endParaRPr>
          </a:p>
          <a:p>
            <a:r>
              <a:rPr lang="fr-FR">
                <a:latin typeface="Calibri" pitchFamily="34" charset="0"/>
              </a:rPr>
              <a:t>« </a:t>
            </a:r>
            <a:r>
              <a:rPr lang="fr-FR" b="1" i="1">
                <a:latin typeface="Calibri" pitchFamily="34" charset="0"/>
              </a:rPr>
              <a:t>Le ventilateur doit être réglé pour obtenir une PaO2 au moins supérieure à 60 mmHg et une </a:t>
            </a:r>
            <a:r>
              <a:rPr lang="fr-FR" b="1" i="1" u="sng">
                <a:latin typeface="Calibri" pitchFamily="34" charset="0"/>
              </a:rPr>
              <a:t>PaCO2 entre 35 et 40 mmHg</a:t>
            </a:r>
            <a:r>
              <a:rPr lang="fr-FR" b="1" i="1">
                <a:latin typeface="Calibri" pitchFamily="34" charset="0"/>
              </a:rPr>
              <a:t> (grade B)</a:t>
            </a:r>
            <a:r>
              <a:rPr lang="fr-FR">
                <a:latin typeface="Calibri" pitchFamily="34" charset="0"/>
              </a:rPr>
              <a:t> » ANAES 1998</a:t>
            </a:r>
          </a:p>
          <a:p>
            <a:r>
              <a:rPr lang="fr-FR">
                <a:latin typeface="Calibri" pitchFamily="34" charset="0"/>
              </a:rPr>
              <a:t>			</a:t>
            </a:r>
          </a:p>
        </p:txBody>
      </p:sp>
      <p:sp>
        <p:nvSpPr>
          <p:cNvPr id="20485" name="Rectangle 16"/>
          <p:cNvSpPr>
            <a:spLocks noChangeArrowheads="1"/>
          </p:cNvSpPr>
          <p:nvPr/>
        </p:nvSpPr>
        <p:spPr bwMode="auto">
          <a:xfrm>
            <a:off x="457200" y="381000"/>
            <a:ext cx="4648200" cy="914400"/>
          </a:xfrm>
          <a:prstGeom prst="rect">
            <a:avLst/>
          </a:prstGeom>
          <a:solidFill>
            <a:srgbClr val="FFFFFF">
              <a:alpha val="0"/>
            </a:srgbClr>
          </a:solidFill>
          <a:ln w="38100">
            <a:solidFill>
              <a:schemeClr val="tx1"/>
            </a:solidFill>
            <a:miter lim="800000"/>
            <a:headEnd/>
            <a:tailEnd/>
          </a:ln>
        </p:spPr>
        <p:txBody>
          <a:bodyPr wrap="none" anchor="ctr"/>
          <a:lstStyle/>
          <a:p>
            <a:endParaRPr lang="fr-FR">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fr-FR" smtClean="0">
                <a:solidFill>
                  <a:schemeClr val="accent2"/>
                </a:solidFill>
              </a:rPr>
              <a:t>Pas d</a:t>
            </a:r>
            <a:r>
              <a:rPr lang="ja-JP" altLang="fr-FR" smtClean="0">
                <a:solidFill>
                  <a:schemeClr val="accent2"/>
                </a:solidFill>
                <a:latin typeface="Arial" charset="0"/>
              </a:rPr>
              <a:t>’</a:t>
            </a:r>
            <a:r>
              <a:rPr lang="fr-FR" smtClean="0">
                <a:solidFill>
                  <a:schemeClr val="accent2"/>
                </a:solidFill>
              </a:rPr>
              <a:t>hyperventilation!!!</a:t>
            </a:r>
          </a:p>
        </p:txBody>
      </p:sp>
      <p:sp>
        <p:nvSpPr>
          <p:cNvPr id="21506" name="Text Box 5"/>
          <p:cNvSpPr txBox="1">
            <a:spLocks noChangeArrowheads="1"/>
          </p:cNvSpPr>
          <p:nvPr/>
        </p:nvSpPr>
        <p:spPr bwMode="auto">
          <a:xfrm>
            <a:off x="6096000" y="6096000"/>
            <a:ext cx="2743200" cy="336550"/>
          </a:xfrm>
          <a:prstGeom prst="rect">
            <a:avLst/>
          </a:prstGeom>
          <a:noFill/>
          <a:ln w="9525">
            <a:noFill/>
            <a:miter lim="800000"/>
            <a:headEnd/>
            <a:tailEnd/>
          </a:ln>
        </p:spPr>
        <p:txBody>
          <a:bodyPr>
            <a:spAutoFit/>
          </a:bodyPr>
          <a:lstStyle/>
          <a:p>
            <a:pPr eaLnBrk="0" hangingPunct="0">
              <a:spcBef>
                <a:spcPct val="50000"/>
              </a:spcBef>
            </a:pPr>
            <a:r>
              <a:rPr lang="fr-FR" sz="1600" i="1">
                <a:latin typeface="Calibri" pitchFamily="34" charset="0"/>
              </a:rPr>
              <a:t>Coles Crit Care Med 2002</a:t>
            </a:r>
          </a:p>
        </p:txBody>
      </p:sp>
      <p:sp>
        <p:nvSpPr>
          <p:cNvPr id="21507" name="Text Box 6"/>
          <p:cNvSpPr txBox="1">
            <a:spLocks noChangeArrowheads="1"/>
          </p:cNvSpPr>
          <p:nvPr/>
        </p:nvSpPr>
        <p:spPr bwMode="auto">
          <a:xfrm>
            <a:off x="3505200" y="5029200"/>
            <a:ext cx="1728788" cy="9525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fr-FR" sz="1400" b="1">
                <a:latin typeface="Calibri" pitchFamily="34" charset="0"/>
              </a:rPr>
              <a:t>PIC = 21 mmHg</a:t>
            </a:r>
          </a:p>
          <a:p>
            <a:pPr algn="ctr">
              <a:spcBef>
                <a:spcPct val="50000"/>
              </a:spcBef>
            </a:pPr>
            <a:r>
              <a:rPr lang="fr-FR" sz="1400" b="1">
                <a:latin typeface="Calibri" pitchFamily="34" charset="0"/>
              </a:rPr>
              <a:t>PaCO2 = 4,7 kPa</a:t>
            </a:r>
          </a:p>
          <a:p>
            <a:pPr algn="ctr">
              <a:spcBef>
                <a:spcPct val="50000"/>
              </a:spcBef>
            </a:pPr>
            <a:r>
              <a:rPr lang="fr-FR" sz="1400" b="1">
                <a:latin typeface="Calibri" pitchFamily="34" charset="0"/>
              </a:rPr>
              <a:t>  36 mmHg</a:t>
            </a:r>
          </a:p>
        </p:txBody>
      </p:sp>
      <p:sp>
        <p:nvSpPr>
          <p:cNvPr id="21508" name="Text Box 7"/>
          <p:cNvSpPr txBox="1">
            <a:spLocks noChangeArrowheads="1"/>
          </p:cNvSpPr>
          <p:nvPr/>
        </p:nvSpPr>
        <p:spPr bwMode="auto">
          <a:xfrm>
            <a:off x="5715000" y="5029200"/>
            <a:ext cx="1728788" cy="9525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fr-FR" sz="1400" b="1">
                <a:latin typeface="Calibri" pitchFamily="34" charset="0"/>
              </a:rPr>
              <a:t>PIC = 17 mmHg</a:t>
            </a:r>
          </a:p>
          <a:p>
            <a:pPr algn="ctr">
              <a:spcBef>
                <a:spcPct val="50000"/>
              </a:spcBef>
            </a:pPr>
            <a:r>
              <a:rPr lang="fr-FR" sz="1400" b="1">
                <a:latin typeface="Calibri" pitchFamily="34" charset="0"/>
              </a:rPr>
              <a:t>PaCO2 = 3,5 kPa</a:t>
            </a:r>
          </a:p>
          <a:p>
            <a:pPr algn="ctr">
              <a:spcBef>
                <a:spcPct val="50000"/>
              </a:spcBef>
            </a:pPr>
            <a:r>
              <a:rPr lang="fr-FR" sz="1400" b="1">
                <a:latin typeface="Calibri" pitchFamily="34" charset="0"/>
              </a:rPr>
              <a:t>27 mmHg</a:t>
            </a:r>
          </a:p>
        </p:txBody>
      </p:sp>
      <p:pic>
        <p:nvPicPr>
          <p:cNvPr id="21509" name="Picture 8"/>
          <p:cNvPicPr>
            <a:picLocks noChangeAspect="1" noChangeArrowheads="1"/>
          </p:cNvPicPr>
          <p:nvPr/>
        </p:nvPicPr>
        <p:blipFill>
          <a:blip r:embed="rId2"/>
          <a:srcRect/>
          <a:stretch>
            <a:fillRect/>
          </a:stretch>
        </p:blipFill>
        <p:spPr bwMode="auto">
          <a:xfrm>
            <a:off x="609600" y="1447800"/>
            <a:ext cx="754380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fr-FR" smtClean="0">
                <a:solidFill>
                  <a:schemeClr val="accent2"/>
                </a:solidFill>
              </a:rPr>
              <a:t>Capnie</a:t>
            </a:r>
          </a:p>
        </p:txBody>
      </p:sp>
      <p:sp>
        <p:nvSpPr>
          <p:cNvPr id="22530" name="Rectangle 3"/>
          <p:cNvSpPr>
            <a:spLocks noGrp="1" noChangeArrowheads="1"/>
          </p:cNvSpPr>
          <p:nvPr>
            <p:ph type="body" idx="1"/>
          </p:nvPr>
        </p:nvSpPr>
        <p:spPr/>
        <p:txBody>
          <a:bodyPr/>
          <a:lstStyle/>
          <a:p>
            <a:endParaRPr lang="fr-FR" smtClean="0"/>
          </a:p>
        </p:txBody>
      </p:sp>
      <p:sp>
        <p:nvSpPr>
          <p:cNvPr id="22531" name="Text Box 4"/>
          <p:cNvSpPr txBox="1">
            <a:spLocks noChangeArrowheads="1"/>
          </p:cNvSpPr>
          <p:nvPr/>
        </p:nvSpPr>
        <p:spPr bwMode="auto">
          <a:xfrm>
            <a:off x="323850" y="6237288"/>
            <a:ext cx="2743200" cy="336550"/>
          </a:xfrm>
          <a:prstGeom prst="rect">
            <a:avLst/>
          </a:prstGeom>
          <a:noFill/>
          <a:ln w="9525">
            <a:noFill/>
            <a:miter lim="800000"/>
            <a:headEnd/>
            <a:tailEnd/>
          </a:ln>
        </p:spPr>
        <p:txBody>
          <a:bodyPr>
            <a:spAutoFit/>
          </a:bodyPr>
          <a:lstStyle/>
          <a:p>
            <a:pPr eaLnBrk="0" hangingPunct="0">
              <a:spcBef>
                <a:spcPct val="50000"/>
              </a:spcBef>
            </a:pPr>
            <a:r>
              <a:rPr lang="fr-FR" sz="1600" b="1" i="1">
                <a:latin typeface="Calibri" pitchFamily="34" charset="0"/>
              </a:rPr>
              <a:t>Davis Crit Care Med 2006</a:t>
            </a:r>
          </a:p>
        </p:txBody>
      </p:sp>
      <p:sp>
        <p:nvSpPr>
          <p:cNvPr id="22532" name="Text Box 5"/>
          <p:cNvSpPr txBox="1">
            <a:spLocks noChangeArrowheads="1"/>
          </p:cNvSpPr>
          <p:nvPr/>
        </p:nvSpPr>
        <p:spPr bwMode="auto">
          <a:xfrm>
            <a:off x="7308850" y="3573463"/>
            <a:ext cx="1584325" cy="376237"/>
          </a:xfrm>
          <a:prstGeom prst="rect">
            <a:avLst/>
          </a:prstGeom>
          <a:solidFill>
            <a:srgbClr val="FF3300"/>
          </a:solidFill>
          <a:ln w="9525">
            <a:solidFill>
              <a:schemeClr val="tx1"/>
            </a:solidFill>
            <a:miter lim="800000"/>
            <a:headEnd/>
            <a:tailEnd/>
          </a:ln>
        </p:spPr>
        <p:txBody>
          <a:bodyPr>
            <a:spAutoFit/>
          </a:bodyPr>
          <a:lstStyle/>
          <a:p>
            <a:pPr algn="ctr">
              <a:spcBef>
                <a:spcPct val="50000"/>
              </a:spcBef>
            </a:pPr>
            <a:r>
              <a:rPr lang="fr-FR" b="1">
                <a:solidFill>
                  <a:schemeClr val="bg1"/>
                </a:solidFill>
                <a:latin typeface="Calibri" pitchFamily="34" charset="0"/>
              </a:rPr>
              <a:t>PRONOSTIC</a:t>
            </a:r>
          </a:p>
        </p:txBody>
      </p:sp>
      <p:sp>
        <p:nvSpPr>
          <p:cNvPr id="22533" name="Text Box 6"/>
          <p:cNvSpPr txBox="1">
            <a:spLocks noChangeArrowheads="1"/>
          </p:cNvSpPr>
          <p:nvPr/>
        </p:nvSpPr>
        <p:spPr bwMode="auto">
          <a:xfrm>
            <a:off x="7308850" y="5734050"/>
            <a:ext cx="1584325" cy="376238"/>
          </a:xfrm>
          <a:prstGeom prst="rect">
            <a:avLst/>
          </a:prstGeom>
          <a:solidFill>
            <a:srgbClr val="FF3300"/>
          </a:solidFill>
          <a:ln w="9525">
            <a:solidFill>
              <a:schemeClr val="tx1"/>
            </a:solidFill>
            <a:miter lim="800000"/>
            <a:headEnd/>
            <a:tailEnd/>
          </a:ln>
        </p:spPr>
        <p:txBody>
          <a:bodyPr>
            <a:spAutoFit/>
          </a:bodyPr>
          <a:lstStyle/>
          <a:p>
            <a:pPr algn="ctr">
              <a:spcBef>
                <a:spcPct val="50000"/>
              </a:spcBef>
            </a:pPr>
            <a:r>
              <a:rPr lang="fr-FR" b="1">
                <a:solidFill>
                  <a:schemeClr val="bg1"/>
                </a:solidFill>
                <a:latin typeface="Calibri" pitchFamily="34" charset="0"/>
              </a:rPr>
              <a:t>mauvais</a:t>
            </a:r>
          </a:p>
        </p:txBody>
      </p:sp>
      <p:sp>
        <p:nvSpPr>
          <p:cNvPr id="22534" name="Text Box 7"/>
          <p:cNvSpPr txBox="1">
            <a:spLocks noChangeArrowheads="1"/>
          </p:cNvSpPr>
          <p:nvPr/>
        </p:nvSpPr>
        <p:spPr bwMode="auto">
          <a:xfrm>
            <a:off x="7308850" y="1700213"/>
            <a:ext cx="1584325" cy="376237"/>
          </a:xfrm>
          <a:prstGeom prst="rect">
            <a:avLst/>
          </a:prstGeom>
          <a:solidFill>
            <a:srgbClr val="FF3300"/>
          </a:solidFill>
          <a:ln w="9525">
            <a:solidFill>
              <a:schemeClr val="tx1"/>
            </a:solidFill>
            <a:miter lim="800000"/>
            <a:headEnd/>
            <a:tailEnd/>
          </a:ln>
        </p:spPr>
        <p:txBody>
          <a:bodyPr>
            <a:spAutoFit/>
          </a:bodyPr>
          <a:lstStyle/>
          <a:p>
            <a:pPr algn="ctr">
              <a:spcBef>
                <a:spcPct val="50000"/>
              </a:spcBef>
            </a:pPr>
            <a:r>
              <a:rPr lang="fr-FR" b="1">
                <a:solidFill>
                  <a:schemeClr val="bg1"/>
                </a:solidFill>
                <a:latin typeface="Calibri" pitchFamily="34" charset="0"/>
              </a:rPr>
              <a:t>bon</a:t>
            </a:r>
          </a:p>
        </p:txBody>
      </p:sp>
      <p:sp>
        <p:nvSpPr>
          <p:cNvPr id="22535" name="AutoShape 8"/>
          <p:cNvSpPr>
            <a:spLocks noChangeArrowheads="1"/>
          </p:cNvSpPr>
          <p:nvPr/>
        </p:nvSpPr>
        <p:spPr bwMode="auto">
          <a:xfrm>
            <a:off x="7885113" y="4292600"/>
            <a:ext cx="431800" cy="1079500"/>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2536" name="AutoShape 9"/>
          <p:cNvSpPr>
            <a:spLocks noChangeArrowheads="1"/>
          </p:cNvSpPr>
          <p:nvPr/>
        </p:nvSpPr>
        <p:spPr bwMode="auto">
          <a:xfrm>
            <a:off x="7885113" y="2276475"/>
            <a:ext cx="431800" cy="1152525"/>
          </a:xfrm>
          <a:prstGeom prst="up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7178" name="Text Box 10"/>
          <p:cNvSpPr txBox="1">
            <a:spLocks noChangeArrowheads="1"/>
          </p:cNvSpPr>
          <p:nvPr/>
        </p:nvSpPr>
        <p:spPr bwMode="auto">
          <a:xfrm>
            <a:off x="1042988" y="3429000"/>
            <a:ext cx="5761037" cy="588963"/>
          </a:xfrm>
          <a:prstGeom prst="rect">
            <a:avLst/>
          </a:prstGeom>
          <a:solidFill>
            <a:srgbClr val="FF3300"/>
          </a:solidFill>
          <a:ln w="9525">
            <a:solidFill>
              <a:schemeClr val="tx1"/>
            </a:solidFill>
            <a:miter lim="800000"/>
            <a:headEnd/>
            <a:tailEnd/>
          </a:ln>
        </p:spPr>
        <p:txBody>
          <a:bodyPr>
            <a:spAutoFit/>
          </a:bodyPr>
          <a:lstStyle/>
          <a:p>
            <a:pPr algn="ctr">
              <a:spcBef>
                <a:spcPct val="50000"/>
              </a:spcBef>
            </a:pPr>
            <a:r>
              <a:rPr lang="fr-FR" sz="3200" b="1">
                <a:solidFill>
                  <a:schemeClr val="bg1"/>
                </a:solidFill>
                <a:latin typeface="Calibri" pitchFamily="34" charset="0"/>
              </a:rPr>
              <a:t>Monitorer EtCO2</a:t>
            </a:r>
            <a:endParaRPr lang="fr-FR" sz="3200">
              <a:solidFill>
                <a:schemeClr val="bg1"/>
              </a:solidFill>
              <a:latin typeface="Calibri" pitchFamily="34" charset="0"/>
            </a:endParaRPr>
          </a:p>
        </p:txBody>
      </p:sp>
      <p:pic>
        <p:nvPicPr>
          <p:cNvPr id="22538" name="Picture 11"/>
          <p:cNvPicPr>
            <a:picLocks noChangeAspect="1" noChangeArrowheads="1"/>
          </p:cNvPicPr>
          <p:nvPr/>
        </p:nvPicPr>
        <p:blipFill>
          <a:blip r:embed="rId2"/>
          <a:srcRect/>
          <a:stretch>
            <a:fillRect/>
          </a:stretch>
        </p:blipFill>
        <p:spPr bwMode="auto">
          <a:xfrm>
            <a:off x="381000" y="1752600"/>
            <a:ext cx="6467475" cy="4225925"/>
          </a:xfrm>
          <a:prstGeom prst="rect">
            <a:avLst/>
          </a:prstGeom>
          <a:noFill/>
          <a:ln w="9525">
            <a:noFill/>
            <a:miter lim="800000"/>
            <a:headEnd/>
            <a:tailEnd/>
          </a:ln>
        </p:spPr>
      </p:pic>
      <p:sp>
        <p:nvSpPr>
          <p:cNvPr id="7180" name="Rectangle 12"/>
          <p:cNvSpPr>
            <a:spLocks noChangeArrowheads="1"/>
          </p:cNvSpPr>
          <p:nvPr/>
        </p:nvSpPr>
        <p:spPr bwMode="auto">
          <a:xfrm>
            <a:off x="1835150" y="3068638"/>
            <a:ext cx="4032250" cy="1008062"/>
          </a:xfrm>
          <a:prstGeom prst="rect">
            <a:avLst/>
          </a:prstGeom>
          <a:solidFill>
            <a:srgbClr val="CC0000"/>
          </a:solidFill>
          <a:ln w="12700">
            <a:solidFill>
              <a:schemeClr val="bg1"/>
            </a:solidFill>
            <a:miter lim="800000"/>
            <a:headEnd/>
            <a:tailEnd/>
          </a:ln>
        </p:spPr>
        <p:txBody>
          <a:bodyPr wrap="none" anchor="ctr"/>
          <a:lstStyle/>
          <a:p>
            <a:pPr algn="ctr"/>
            <a:r>
              <a:rPr lang="fr-FR">
                <a:solidFill>
                  <a:schemeClr val="bg1"/>
                </a:solidFill>
                <a:latin typeface="Calibri" pitchFamily="34" charset="0"/>
              </a:rPr>
              <a:t>MONITORER</a:t>
            </a:r>
            <a:r>
              <a:rPr lang="fr-FR">
                <a:latin typeface="Calibri" pitchFamily="34" charset="0"/>
              </a:rPr>
              <a:t> </a:t>
            </a:r>
            <a:r>
              <a:rPr lang="fr-FR">
                <a:solidFill>
                  <a:schemeClr val="bg1"/>
                </a:solidFill>
                <a:latin typeface="Calibri" pitchFamily="34" charset="0"/>
              </a:rPr>
              <a:t>ETCO2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180"/>
                                        </p:tgtEl>
                                        <p:attrNameLst>
                                          <p:attrName>style.visibility</p:attrName>
                                        </p:attrNameLst>
                                      </p:cBhvr>
                                      <p:to>
                                        <p:strVal val="visible"/>
                                      </p:to>
                                    </p:set>
                                    <p:animEffect transition="in" filter="checkerboard(across)">
                                      <p:cBhvr>
                                        <p:cTn id="11"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p:cNvSpPr>
          <p:nvPr>
            <p:ph type="title"/>
          </p:nvPr>
        </p:nvSpPr>
        <p:spPr>
          <a:xfrm>
            <a:off x="-26988" y="-214313"/>
            <a:ext cx="9188451" cy="1714501"/>
          </a:xfrm>
        </p:spPr>
        <p:txBody>
          <a:bodyPr lIns="0" tIns="0" rIns="0" bIns="0"/>
          <a:lstStyle/>
          <a:p>
            <a:pPr defTabSz="641350"/>
            <a:r>
              <a:rPr lang="fr-FR" sz="2500" b="1" smtClean="0">
                <a:solidFill>
                  <a:srgbClr val="0044FE"/>
                </a:solidFill>
                <a:latin typeface="Gill Sans"/>
                <a:ea typeface="Gill Sans"/>
                <a:cs typeface="Gill Sans"/>
                <a:sym typeface="Gill Sans"/>
              </a:rPr>
              <a:t>Impact d</a:t>
            </a:r>
            <a:r>
              <a:rPr lang="ja-JP" altLang="fr-FR" sz="2500" b="1" smtClean="0">
                <a:solidFill>
                  <a:srgbClr val="0044FE"/>
                </a:solidFill>
                <a:latin typeface="Gill Sans"/>
                <a:cs typeface="Gill Sans"/>
                <a:sym typeface="Gill Sans"/>
              </a:rPr>
              <a:t>’</a:t>
            </a:r>
            <a:r>
              <a:rPr lang="fr-FR" sz="2500" b="1" smtClean="0">
                <a:solidFill>
                  <a:srgbClr val="0044FE"/>
                </a:solidFill>
                <a:latin typeface="Gill Sans"/>
                <a:ea typeface="Gill Sans"/>
                <a:cs typeface="Gill Sans"/>
                <a:sym typeface="Gill Sans"/>
              </a:rPr>
              <a:t>un bundle respiratoire chez les cérébrolésés</a:t>
            </a:r>
            <a:endParaRPr lang="fr-FR" smtClean="0"/>
          </a:p>
        </p:txBody>
      </p:sp>
      <p:sp>
        <p:nvSpPr>
          <p:cNvPr id="23554" name="AutoShape 2"/>
          <p:cNvSpPr>
            <a:spLocks/>
          </p:cNvSpPr>
          <p:nvPr/>
        </p:nvSpPr>
        <p:spPr bwMode="auto">
          <a:xfrm>
            <a:off x="5456238" y="5500688"/>
            <a:ext cx="6284912" cy="1250950"/>
          </a:xfrm>
          <a:custGeom>
            <a:avLst/>
            <a:gdLst>
              <a:gd name="T0" fmla="*/ 3142692 w 21600"/>
              <a:gd name="T1" fmla="*/ 625078 h 21600"/>
              <a:gd name="T2" fmla="*/ 3142692 w 21600"/>
              <a:gd name="T3" fmla="*/ 625078 h 21600"/>
              <a:gd name="T4" fmla="*/ 3142692 w 21600"/>
              <a:gd name="T5" fmla="*/ 625078 h 21600"/>
              <a:gd name="T6" fmla="*/ 3142692 w 21600"/>
              <a:gd name="T7" fmla="*/ 6250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nchor="ctr"/>
          <a:lstStyle/>
          <a:p>
            <a:pPr defTabSz="320675"/>
            <a:r>
              <a:rPr lang="fr-FR" sz="1700" b="1">
                <a:latin typeface="Calibri" pitchFamily="34" charset="0"/>
                <a:ea typeface="Gill Sans"/>
                <a:cs typeface="Gill Sans"/>
              </a:rPr>
              <a:t>Roquilly et al. AJRCCM 2013</a:t>
            </a:r>
          </a:p>
          <a:p>
            <a:pPr defTabSz="320675"/>
            <a:r>
              <a:rPr lang="fr-FR" sz="1700">
                <a:latin typeface="Calibri" pitchFamily="34" charset="0"/>
                <a:ea typeface="Gill Sans"/>
                <a:cs typeface="Gill Sans"/>
              </a:rPr>
              <a:t>Etude avant / après</a:t>
            </a:r>
          </a:p>
          <a:p>
            <a:pPr defTabSz="320675"/>
            <a:r>
              <a:rPr lang="fr-FR" sz="1700">
                <a:latin typeface="Calibri" pitchFamily="34" charset="0"/>
                <a:ea typeface="Gill Sans"/>
                <a:cs typeface="Gill Sans"/>
              </a:rPr>
              <a:t>Ventilation : Vt = 8 ml/kg, PEEP &gt; 3</a:t>
            </a:r>
          </a:p>
          <a:p>
            <a:pPr defTabSz="320675"/>
            <a:r>
              <a:rPr lang="fr-FR" sz="1700">
                <a:latin typeface="Calibri" pitchFamily="34" charset="0"/>
                <a:ea typeface="Gill Sans"/>
                <a:cs typeface="Gill Sans"/>
              </a:rPr>
              <a:t>Extubation si toux + Glasgow &gt;9 </a:t>
            </a:r>
          </a:p>
        </p:txBody>
      </p:sp>
      <p:pic>
        <p:nvPicPr>
          <p:cNvPr id="23555" name="Picture 3" descr="pasted-image.tif"/>
          <p:cNvPicPr>
            <a:picLocks noChangeAspect="1"/>
          </p:cNvPicPr>
          <p:nvPr/>
        </p:nvPicPr>
        <p:blipFill>
          <a:blip r:embed="rId2"/>
          <a:srcRect/>
          <a:stretch>
            <a:fillRect/>
          </a:stretch>
        </p:blipFill>
        <p:spPr bwMode="auto">
          <a:xfrm>
            <a:off x="1817688" y="2009775"/>
            <a:ext cx="5508625" cy="606425"/>
          </a:xfrm>
          <a:prstGeom prst="rect">
            <a:avLst/>
          </a:prstGeom>
          <a:noFill/>
          <a:ln w="9525">
            <a:noFill/>
            <a:miter lim="800000"/>
            <a:headEnd/>
            <a:tailEnd/>
          </a:ln>
        </p:spPr>
      </p:pic>
      <p:pic>
        <p:nvPicPr>
          <p:cNvPr id="23556" name="Picture 4" descr="pasted-image.tif"/>
          <p:cNvPicPr>
            <a:picLocks noChangeAspect="1"/>
          </p:cNvPicPr>
          <p:nvPr/>
        </p:nvPicPr>
        <p:blipFill>
          <a:blip r:embed="rId3"/>
          <a:srcRect/>
          <a:stretch>
            <a:fillRect/>
          </a:stretch>
        </p:blipFill>
        <p:spPr bwMode="auto">
          <a:xfrm>
            <a:off x="1916113" y="3013075"/>
            <a:ext cx="5695950" cy="831850"/>
          </a:xfrm>
          <a:prstGeom prst="rect">
            <a:avLst/>
          </a:prstGeom>
          <a:noFill/>
          <a:ln w="9525">
            <a:noFill/>
            <a:miter lim="800000"/>
            <a:headEnd/>
            <a:tailEnd/>
          </a:ln>
        </p:spPr>
      </p:pic>
      <p:pic>
        <p:nvPicPr>
          <p:cNvPr id="23557" name="Picture 5" descr="pasted-image.tif"/>
          <p:cNvPicPr>
            <a:picLocks noChangeAspect="1"/>
          </p:cNvPicPr>
          <p:nvPr/>
        </p:nvPicPr>
        <p:blipFill>
          <a:blip r:embed="rId4"/>
          <a:srcRect/>
          <a:stretch>
            <a:fillRect/>
          </a:stretch>
        </p:blipFill>
        <p:spPr bwMode="auto">
          <a:xfrm>
            <a:off x="1866900" y="3803650"/>
            <a:ext cx="5830888" cy="696913"/>
          </a:xfrm>
          <a:prstGeom prst="rect">
            <a:avLst/>
          </a:prstGeom>
          <a:noFill/>
          <a:ln w="9525">
            <a:noFill/>
            <a:miter lim="800000"/>
            <a:headEnd/>
            <a:tailEnd/>
          </a:ln>
        </p:spPr>
      </p:pic>
      <p:sp>
        <p:nvSpPr>
          <p:cNvPr id="23558" name="ZoneTexte 1"/>
          <p:cNvSpPr txBox="1">
            <a:spLocks noChangeArrowheads="1"/>
          </p:cNvSpPr>
          <p:nvPr/>
        </p:nvSpPr>
        <p:spPr bwMode="auto">
          <a:xfrm>
            <a:off x="511175" y="5073650"/>
            <a:ext cx="4098925" cy="646113"/>
          </a:xfrm>
          <a:prstGeom prst="rect">
            <a:avLst/>
          </a:prstGeom>
          <a:noFill/>
          <a:ln w="9525">
            <a:noFill/>
            <a:miter lim="800000"/>
            <a:headEnd/>
            <a:tailEnd/>
          </a:ln>
        </p:spPr>
        <p:txBody>
          <a:bodyPr wrap="none">
            <a:spAutoFit/>
          </a:bodyPr>
          <a:lstStyle/>
          <a:p>
            <a:r>
              <a:rPr lang="fr-FR" b="1">
                <a:solidFill>
                  <a:srgbClr val="FF0000"/>
                </a:solidFill>
                <a:latin typeface="Calibri" pitchFamily="34" charset="0"/>
              </a:rPr>
              <a:t>On ne touche pas le Vt mais la fréquence </a:t>
            </a:r>
          </a:p>
          <a:p>
            <a:r>
              <a:rPr lang="fr-FR" b="1">
                <a:solidFill>
                  <a:srgbClr val="FF0000"/>
                </a:solidFill>
                <a:latin typeface="Calibri" pitchFamily="34" charset="0"/>
              </a:rPr>
              <a:t>Pour modifier la capnie</a:t>
            </a:r>
          </a:p>
        </p:txBody>
      </p:sp>
      <p:cxnSp>
        <p:nvCxnSpPr>
          <p:cNvPr id="4" name="Connecteur droit 3"/>
          <p:cNvCxnSpPr/>
          <p:nvPr/>
        </p:nvCxnSpPr>
        <p:spPr>
          <a:xfrm>
            <a:off x="1916113" y="3803650"/>
            <a:ext cx="55292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0"/>
            <a:ext cx="8229600" cy="1143000"/>
          </a:xfrm>
        </p:spPr>
        <p:txBody>
          <a:bodyPr/>
          <a:lstStyle/>
          <a:p>
            <a:r>
              <a:rPr lang="fr-FR" sz="3600" smtClean="0"/>
              <a:t>Hyperthermie</a:t>
            </a:r>
          </a:p>
        </p:txBody>
      </p:sp>
      <p:sp>
        <p:nvSpPr>
          <p:cNvPr id="24578" name="Rectangle 3"/>
          <p:cNvSpPr>
            <a:spLocks noGrp="1" noChangeArrowheads="1"/>
          </p:cNvSpPr>
          <p:nvPr>
            <p:ph type="body" idx="1"/>
          </p:nvPr>
        </p:nvSpPr>
        <p:spPr>
          <a:xfrm>
            <a:off x="457200" y="1066800"/>
            <a:ext cx="8229600" cy="5059363"/>
          </a:xfrm>
        </p:spPr>
        <p:txBody>
          <a:bodyPr/>
          <a:lstStyle/>
          <a:p>
            <a:r>
              <a:rPr lang="fr-FR" sz="2400" smtClean="0"/>
              <a:t>Nombreuses études montrant que la fièvre est un facteur indépendant de mauvaise évolution neurologique.</a:t>
            </a:r>
          </a:p>
          <a:p>
            <a:endParaRPr lang="fr-FR" sz="2400" smtClean="0"/>
          </a:p>
          <a:p>
            <a:endParaRPr lang="fr-FR" sz="2400" smtClean="0"/>
          </a:p>
        </p:txBody>
      </p:sp>
      <p:pic>
        <p:nvPicPr>
          <p:cNvPr id="24579" name="Picture 5"/>
          <p:cNvPicPr>
            <a:picLocks noChangeAspect="1" noChangeArrowheads="1"/>
          </p:cNvPicPr>
          <p:nvPr/>
        </p:nvPicPr>
        <p:blipFill>
          <a:blip r:embed="rId2"/>
          <a:srcRect/>
          <a:stretch>
            <a:fillRect/>
          </a:stretch>
        </p:blipFill>
        <p:spPr bwMode="auto">
          <a:xfrm>
            <a:off x="0" y="1981200"/>
            <a:ext cx="5410200" cy="4318000"/>
          </a:xfrm>
          <a:prstGeom prst="rect">
            <a:avLst/>
          </a:prstGeom>
          <a:noFill/>
          <a:ln w="9525">
            <a:noFill/>
            <a:miter lim="800000"/>
            <a:headEnd/>
            <a:tailEnd/>
          </a:ln>
        </p:spPr>
      </p:pic>
      <p:pic>
        <p:nvPicPr>
          <p:cNvPr id="24580" name="Picture 6"/>
          <p:cNvPicPr>
            <a:picLocks noChangeAspect="1" noChangeArrowheads="1"/>
          </p:cNvPicPr>
          <p:nvPr/>
        </p:nvPicPr>
        <p:blipFill>
          <a:blip r:embed="rId3"/>
          <a:srcRect/>
          <a:stretch>
            <a:fillRect/>
          </a:stretch>
        </p:blipFill>
        <p:spPr bwMode="auto">
          <a:xfrm>
            <a:off x="5867400" y="1981200"/>
            <a:ext cx="3055938" cy="4572000"/>
          </a:xfrm>
          <a:prstGeom prst="rect">
            <a:avLst/>
          </a:prstGeom>
          <a:noFill/>
          <a:ln w="9525">
            <a:noFill/>
            <a:miter lim="800000"/>
            <a:headEnd/>
            <a:tailEnd/>
          </a:ln>
        </p:spPr>
      </p:pic>
      <p:sp>
        <p:nvSpPr>
          <p:cNvPr id="24581" name="Text Box 7"/>
          <p:cNvSpPr txBox="1">
            <a:spLocks noChangeArrowheads="1"/>
          </p:cNvSpPr>
          <p:nvPr/>
        </p:nvSpPr>
        <p:spPr bwMode="auto">
          <a:xfrm>
            <a:off x="669925" y="6437313"/>
            <a:ext cx="2406650" cy="366712"/>
          </a:xfrm>
          <a:prstGeom prst="rect">
            <a:avLst/>
          </a:prstGeom>
          <a:noFill/>
          <a:ln w="9525">
            <a:noFill/>
            <a:miter lim="800000"/>
            <a:headEnd/>
            <a:tailEnd/>
          </a:ln>
        </p:spPr>
        <p:txBody>
          <a:bodyPr wrap="none">
            <a:spAutoFit/>
          </a:bodyPr>
          <a:lstStyle/>
          <a:p>
            <a:r>
              <a:rPr lang="fr-FR" b="1" i="1">
                <a:latin typeface="Calibri" pitchFamily="34" charset="0"/>
              </a:rPr>
              <a:t>David M,Stroke 2008</a:t>
            </a:r>
          </a:p>
        </p:txBody>
      </p:sp>
      <p:sp>
        <p:nvSpPr>
          <p:cNvPr id="63496" name="Rectangle 8"/>
          <p:cNvSpPr>
            <a:spLocks noChangeArrowheads="1"/>
          </p:cNvSpPr>
          <p:nvPr/>
        </p:nvSpPr>
        <p:spPr bwMode="auto">
          <a:xfrm>
            <a:off x="0" y="1143000"/>
            <a:ext cx="9144000" cy="6740525"/>
          </a:xfrm>
          <a:prstGeom prst="rect">
            <a:avLst/>
          </a:prstGeom>
          <a:solidFill>
            <a:schemeClr val="bg1"/>
          </a:solidFill>
          <a:ln w="9525">
            <a:noFill/>
            <a:miter lim="800000"/>
            <a:headEnd/>
            <a:tailEnd/>
          </a:ln>
        </p:spPr>
        <p:txBody>
          <a:bodyPr>
            <a:spAutoFit/>
          </a:bodyPr>
          <a:lstStyle/>
          <a:p>
            <a:endParaRPr lang="fr-FR" sz="2400">
              <a:latin typeface="Calibri" pitchFamily="34" charset="0"/>
            </a:endParaRPr>
          </a:p>
          <a:p>
            <a:r>
              <a:rPr lang="fr-FR" sz="2400">
                <a:latin typeface="Calibri" pitchFamily="34" charset="0"/>
              </a:rPr>
              <a:t>   Association entre hyperthermie précoce (dans les 24 a 72 premières heures) et mauvaise évolution neurologique.</a:t>
            </a:r>
          </a:p>
          <a:p>
            <a:endParaRPr lang="fr-FR" sz="2400">
              <a:latin typeface="Calibri" pitchFamily="34" charset="0"/>
            </a:endParaRPr>
          </a:p>
          <a:p>
            <a:endParaRPr lang="fr-FR" sz="2400">
              <a:latin typeface="Calibri" pitchFamily="34" charset="0"/>
            </a:endParaRPr>
          </a:p>
          <a:p>
            <a:r>
              <a:rPr lang="fr-FR" sz="2400">
                <a:latin typeface="Calibri" pitchFamily="34" charset="0"/>
              </a:rPr>
              <a:t>    L</a:t>
            </a:r>
            <a:r>
              <a:rPr lang="ja-JP" altLang="fr-FR" sz="2400"/>
              <a:t>’</a:t>
            </a:r>
            <a:r>
              <a:rPr lang="fr-FR" sz="2400">
                <a:latin typeface="Calibri" pitchFamily="34" charset="0"/>
              </a:rPr>
              <a:t>établissement d</a:t>
            </a:r>
            <a:r>
              <a:rPr lang="ja-JP" altLang="fr-FR" sz="2400"/>
              <a:t>’</a:t>
            </a:r>
            <a:r>
              <a:rPr lang="fr-FR" sz="2400">
                <a:latin typeface="Calibri" pitchFamily="34" charset="0"/>
              </a:rPr>
              <a:t>un lien de causalité demeure spéculatif .</a:t>
            </a:r>
          </a:p>
          <a:p>
            <a:endParaRPr lang="fr-FR" sz="2400">
              <a:latin typeface="Calibri" pitchFamily="34" charset="0"/>
            </a:endParaRPr>
          </a:p>
          <a:p>
            <a:endParaRPr lang="fr-FR" sz="2400">
              <a:latin typeface="Calibri" pitchFamily="34" charset="0"/>
            </a:endParaRPr>
          </a:p>
          <a:p>
            <a:r>
              <a:rPr lang="fr-FR" sz="2400">
                <a:latin typeface="Calibri" pitchFamily="34" charset="0"/>
              </a:rPr>
              <a:t>    La plupart des experts recommandent une </a:t>
            </a:r>
            <a:r>
              <a:rPr lang="fr-FR" sz="2400" b="1">
                <a:latin typeface="Calibri" pitchFamily="34" charset="0"/>
              </a:rPr>
              <a:t>prise en charge agressive de l</a:t>
            </a:r>
            <a:r>
              <a:rPr lang="ja-JP" altLang="fr-FR" sz="2400" b="1"/>
              <a:t>’</a:t>
            </a:r>
            <a:r>
              <a:rPr lang="fr-FR" sz="2400" b="1">
                <a:latin typeface="Calibri" pitchFamily="34" charset="0"/>
              </a:rPr>
              <a:t>hyperthermie</a:t>
            </a:r>
            <a:r>
              <a:rPr lang="fr-FR" sz="2400">
                <a:latin typeface="Calibri" pitchFamily="34" charset="0"/>
              </a:rPr>
              <a:t> chez ces patients, en particulier lors de la phase aiguë de leur séjour en réanimation.</a:t>
            </a: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a:p>
            <a:endParaRPr lang="fr-FR"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checkerboard(across)">
                                      <p:cBhvr>
                                        <p:cTn id="7"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TotalTime>
  <Words>816</Words>
  <Application>Microsoft Macintosh PowerPoint</Application>
  <PresentationFormat>Affichage à l'écran (4:3)</PresentationFormat>
  <Paragraphs>202</Paragraphs>
  <Slides>28</Slides>
  <Notes>2</Notes>
  <HiddenSlides>0</HiddenSlides>
  <MMClips>0</MMClips>
  <ScaleCrop>false</ScaleCrop>
  <HeadingPairs>
    <vt:vector size="6" baseType="variant">
      <vt:variant>
        <vt:lpstr>Polices utilisées</vt:lpstr>
      </vt:variant>
      <vt:variant>
        <vt:i4>10</vt:i4>
      </vt:variant>
      <vt:variant>
        <vt:lpstr>Modèle de conception</vt:lpstr>
      </vt:variant>
      <vt:variant>
        <vt:i4>3</vt:i4>
      </vt:variant>
      <vt:variant>
        <vt:lpstr>Titres des diapositives</vt:lpstr>
      </vt:variant>
      <vt:variant>
        <vt:i4>28</vt:i4>
      </vt:variant>
    </vt:vector>
  </HeadingPairs>
  <TitlesOfParts>
    <vt:vector size="41" baseType="lpstr">
      <vt:lpstr>Calibri</vt:lpstr>
      <vt:lpstr>Arial</vt:lpstr>
      <vt:lpstr>Arial Bold</vt:lpstr>
      <vt:lpstr>Gill Sans</vt:lpstr>
      <vt:lpstr>Helvetica</vt:lpstr>
      <vt:lpstr>MS PGothic</vt:lpstr>
      <vt:lpstr>Comic Sans MS</vt:lpstr>
      <vt:lpstr>Times New Roman</vt:lpstr>
      <vt:lpstr>Wingdings</vt:lpstr>
      <vt:lpstr>Symbol</vt:lpstr>
      <vt:lpstr>Thème Office</vt:lpstr>
      <vt:lpstr>Thème Office</vt:lpstr>
      <vt:lpstr>Thème Office</vt:lpstr>
      <vt:lpstr>Spécificités des traumatisés crâniens en réanimation</vt:lpstr>
      <vt:lpstr>Diapositive 2</vt:lpstr>
      <vt:lpstr>HypoTA et Hypoxie </vt:lpstr>
      <vt:lpstr>HypoTA intrahospitalier</vt:lpstr>
      <vt:lpstr>Diapositive 5</vt:lpstr>
      <vt:lpstr>Pas d’hyperventilation!!!</vt:lpstr>
      <vt:lpstr>Capnie</vt:lpstr>
      <vt:lpstr>Impact d’un bundle respiratoire chez les cérébrolésés</vt:lpstr>
      <vt:lpstr>Hyperthermie</vt:lpstr>
      <vt:lpstr>Anémie</vt:lpstr>
      <vt:lpstr>Anémie</vt:lpstr>
      <vt:lpstr>Eviter l’hyponatrémie</vt:lpstr>
      <vt:lpstr>Diapositive 13</vt:lpstr>
      <vt:lpstr>Diapositive 14</vt:lpstr>
      <vt:lpstr>Diapositive 15</vt:lpstr>
      <vt:lpstr>Diapositive 16</vt:lpstr>
      <vt:lpstr>Pour évaluer l’effet des thérapeutiques</vt:lpstr>
      <vt:lpstr>Le flux sylvien (ACM) est estimé à 70 % de la circulation hémisphérique homolatérale</vt:lpstr>
      <vt:lpstr>Diapositive 19</vt:lpstr>
      <vt:lpstr>Diapositive 20</vt:lpstr>
      <vt:lpstr>Diapositive 21</vt:lpstr>
      <vt:lpstr>Diapositive 22</vt:lpstr>
      <vt:lpstr>Diapositive 23</vt:lpstr>
      <vt:lpstr>Diapositive 24</vt:lpstr>
      <vt:lpstr>Why corticosteroids after that…</vt:lpstr>
      <vt:lpstr>Diapositive 26</vt:lpstr>
      <vt:lpstr>Diapositive 27</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Karim Asehnoune</dc:creator>
  <cp:lastModifiedBy>Arnaud</cp:lastModifiedBy>
  <cp:revision>30</cp:revision>
  <dcterms:created xsi:type="dcterms:W3CDTF">2014-10-01T07:44:58Z</dcterms:created>
  <dcterms:modified xsi:type="dcterms:W3CDTF">2016-04-27T12:53:10Z</dcterms:modified>
</cp:coreProperties>
</file>