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953" r:id="rId2"/>
    <p:sldId id="1172" r:id="rId3"/>
    <p:sldId id="1022" r:id="rId4"/>
    <p:sldId id="982" r:id="rId5"/>
    <p:sldId id="1126" r:id="rId6"/>
    <p:sldId id="1174" r:id="rId7"/>
    <p:sldId id="1133" r:id="rId8"/>
    <p:sldId id="1134" r:id="rId9"/>
    <p:sldId id="1149" r:id="rId10"/>
    <p:sldId id="1154" r:id="rId11"/>
    <p:sldId id="1135" r:id="rId12"/>
    <p:sldId id="1136" r:id="rId13"/>
    <p:sldId id="1137" r:id="rId14"/>
    <p:sldId id="1138" r:id="rId15"/>
    <p:sldId id="1139" r:id="rId16"/>
    <p:sldId id="1182" r:id="rId17"/>
    <p:sldId id="1140" r:id="rId18"/>
    <p:sldId id="1160" r:id="rId19"/>
    <p:sldId id="1161" r:id="rId20"/>
    <p:sldId id="1162" r:id="rId21"/>
    <p:sldId id="1164" r:id="rId22"/>
    <p:sldId id="1157" r:id="rId23"/>
    <p:sldId id="1177" r:id="rId24"/>
    <p:sldId id="1023" r:id="rId25"/>
    <p:sldId id="1168" r:id="rId26"/>
    <p:sldId id="1169" r:id="rId27"/>
    <p:sldId id="1171" r:id="rId28"/>
    <p:sldId id="1183" r:id="rId29"/>
    <p:sldId id="1184" r:id="rId30"/>
    <p:sldId id="1179" r:id="rId31"/>
    <p:sldId id="1173" r:id="rId32"/>
    <p:sldId id="1132" r:id="rId33"/>
    <p:sldId id="1131" r:id="rId34"/>
    <p:sldId id="115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7900"/>
    <a:srgbClr val="C47500"/>
    <a:srgbClr val="000068"/>
    <a:srgbClr val="000060"/>
    <a:srgbClr val="00006C"/>
    <a:srgbClr val="00007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521" autoAdjust="0"/>
    <p:restoredTop sz="94660" autoAdjust="0"/>
  </p:normalViewPr>
  <p:slideViewPr>
    <p:cSldViewPr>
      <p:cViewPr varScale="1">
        <p:scale>
          <a:sx n="116" d="100"/>
          <a:sy n="116" d="100"/>
        </p:scale>
        <p:origin x="-142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lumMod val="75000"/>
                </a:schemeClr>
              </a:solidFill>
            </c:spPr>
          </c:dPt>
          <c:dPt>
            <c:idx val="4"/>
            <c:bubble3D val="0"/>
            <c:spPr>
              <a:solidFill>
                <a:srgbClr val="FF0000"/>
              </a:solidFill>
            </c:spPr>
          </c:dPt>
          <c:cat>
            <c:strRef>
              <c:f>Feuil1!$A$2:$A$7</c:f>
              <c:strCache>
                <c:ptCount val="6"/>
                <c:pt idx="0">
                  <c:v>GOS 1</c:v>
                </c:pt>
                <c:pt idx="1">
                  <c:v>GOS 2</c:v>
                </c:pt>
                <c:pt idx="2">
                  <c:v>GOS 3</c:v>
                </c:pt>
                <c:pt idx="3">
                  <c:v>GOS 4</c:v>
                </c:pt>
                <c:pt idx="4">
                  <c:v>GOS 5</c:v>
                </c:pt>
                <c:pt idx="5">
                  <c:v>Unknown</c:v>
                </c:pt>
              </c:strCache>
            </c:strRef>
          </c:cat>
          <c:val>
            <c:numRef>
              <c:f>Feuil1!$B$2:$B$7</c:f>
              <c:numCache>
                <c:formatCode>General</c:formatCode>
                <c:ptCount val="6"/>
                <c:pt idx="0">
                  <c:v>85</c:v>
                </c:pt>
                <c:pt idx="1">
                  <c:v>0</c:v>
                </c:pt>
                <c:pt idx="2">
                  <c:v>1</c:v>
                </c:pt>
                <c:pt idx="3">
                  <c:v>3</c:v>
                </c:pt>
                <c:pt idx="4">
                  <c:v>9</c:v>
                </c:pt>
                <c:pt idx="5">
                  <c:v>3</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txPr>
        <a:bodyPr/>
        <a:lstStyle/>
        <a:p>
          <a:pPr>
            <a:defRPr baseline="0">
              <a:latin typeface="Tahoma"/>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Feuil1!$B$1</c:f>
              <c:strCache>
                <c:ptCount val="1"/>
                <c:pt idx="0">
                  <c:v>Série 1</c:v>
                </c:pt>
              </c:strCache>
            </c:strRef>
          </c:tx>
          <c:invertIfNegative val="0"/>
          <c:dPt>
            <c:idx val="0"/>
            <c:invertIfNegative val="0"/>
            <c:bubble3D val="0"/>
            <c:spPr>
              <a:solidFill>
                <a:srgbClr val="000090"/>
              </a:solidFill>
            </c:spPr>
          </c:dPt>
          <c:dPt>
            <c:idx val="1"/>
            <c:invertIfNegative val="0"/>
            <c:bubble3D val="0"/>
            <c:spPr>
              <a:solidFill>
                <a:srgbClr val="3366FF"/>
              </a:solidFill>
            </c:spPr>
          </c:dPt>
          <c:dPt>
            <c:idx val="2"/>
            <c:invertIfNegative val="0"/>
            <c:bubble3D val="0"/>
            <c:spPr>
              <a:solidFill>
                <a:srgbClr val="3366FF"/>
              </a:solidFill>
            </c:spPr>
          </c:dPt>
          <c:dPt>
            <c:idx val="3"/>
            <c:invertIfNegative val="0"/>
            <c:bubble3D val="0"/>
            <c:spPr>
              <a:solidFill>
                <a:srgbClr val="3366FF"/>
              </a:solidFill>
            </c:spPr>
          </c:dPt>
          <c:dLbls>
            <c:dLbl>
              <c:idx val="0"/>
              <c:layout/>
              <c:spPr/>
              <c:txPr>
                <a:bodyPr/>
                <a:lstStyle/>
                <a:p>
                  <a:pPr>
                    <a:defRPr>
                      <a:solidFill>
                        <a:schemeClr val="bg1"/>
                      </a:solidFill>
                    </a:defRPr>
                  </a:pPr>
                  <a:endParaRPr lang="fr-FR"/>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errBars>
            <c:errBarType val="both"/>
            <c:errValType val="percentage"/>
            <c:noEndCap val="0"/>
            <c:val val="5"/>
          </c:errBars>
          <c:cat>
            <c:strRef>
              <c:f>Feuil1!$A$2:$A$5</c:f>
              <c:strCache>
                <c:ptCount val="4"/>
                <c:pt idx="0">
                  <c:v>All patients</c:v>
                </c:pt>
                <c:pt idx="1">
                  <c:v>All patients without sedation</c:v>
                </c:pt>
                <c:pt idx="2">
                  <c:v>Hypothermia + sedation</c:v>
                </c:pt>
                <c:pt idx="3">
                  <c:v>Normothermia + sedation</c:v>
                </c:pt>
              </c:strCache>
            </c:strRef>
          </c:cat>
          <c:val>
            <c:numRef>
              <c:f>Feuil1!$B$2:$B$5</c:f>
              <c:numCache>
                <c:formatCode>General</c:formatCode>
                <c:ptCount val="4"/>
                <c:pt idx="0">
                  <c:v>91</c:v>
                </c:pt>
                <c:pt idx="1">
                  <c:v>100</c:v>
                </c:pt>
                <c:pt idx="2">
                  <c:v>92</c:v>
                </c:pt>
                <c:pt idx="3">
                  <c:v>80</c:v>
                </c:pt>
              </c:numCache>
            </c:numRef>
          </c:val>
        </c:ser>
        <c:dLbls>
          <c:showLegendKey val="0"/>
          <c:showVal val="0"/>
          <c:showCatName val="0"/>
          <c:showSerName val="0"/>
          <c:showPercent val="0"/>
          <c:showBubbleSize val="0"/>
        </c:dLbls>
        <c:gapWidth val="150"/>
        <c:overlap val="100"/>
        <c:axId val="81392000"/>
        <c:axId val="81393536"/>
      </c:barChart>
      <c:catAx>
        <c:axId val="81392000"/>
        <c:scaling>
          <c:orientation val="minMax"/>
        </c:scaling>
        <c:delete val="0"/>
        <c:axPos val="b"/>
        <c:majorTickMark val="out"/>
        <c:minorTickMark val="none"/>
        <c:tickLblPos val="nextTo"/>
        <c:crossAx val="81393536"/>
        <c:crosses val="autoZero"/>
        <c:auto val="1"/>
        <c:lblAlgn val="ctr"/>
        <c:lblOffset val="100"/>
        <c:noMultiLvlLbl val="0"/>
      </c:catAx>
      <c:valAx>
        <c:axId val="81393536"/>
        <c:scaling>
          <c:orientation val="minMax"/>
          <c:max val="100"/>
        </c:scaling>
        <c:delete val="0"/>
        <c:axPos val="l"/>
        <c:majorGridlines/>
        <c:numFmt formatCode="General" sourceLinked="0"/>
        <c:majorTickMark val="out"/>
        <c:minorTickMark val="none"/>
        <c:tickLblPos val="nextTo"/>
        <c:txPr>
          <a:bodyPr/>
          <a:lstStyle/>
          <a:p>
            <a:pPr>
              <a:defRPr>
                <a:latin typeface="Tahoma"/>
              </a:defRPr>
            </a:pPr>
            <a:endParaRPr lang="fr-FR"/>
          </a:p>
        </c:txPr>
        <c:crossAx val="81392000"/>
        <c:crosses val="autoZero"/>
        <c:crossBetween val="between"/>
        <c:majorUnit val="25"/>
      </c:valAx>
    </c:plotArea>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4F5FCC53-9124-D745-99B1-E819F53F90DA}" type="slidenum">
              <a:rPr lang="en-US"/>
              <a:pPr/>
              <a:t>‹N°›</a:t>
            </a:fld>
            <a:endParaRPr lang="en-US"/>
          </a:p>
        </p:txBody>
      </p:sp>
    </p:spTree>
    <p:extLst>
      <p:ext uri="{BB962C8B-B14F-4D97-AF65-F5344CB8AC3E}">
        <p14:creationId xmlns:p14="http://schemas.microsoft.com/office/powerpoint/2010/main" val="4028304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2727-50BE-3B48-8577-5608F1A3888C}" type="slidenum">
              <a:rPr lang="en-US"/>
              <a:pPr/>
              <a:t>1</a:t>
            </a:fld>
            <a:endParaRPr lang="en-US"/>
          </a:p>
        </p:txBody>
      </p:sp>
      <p:sp>
        <p:nvSpPr>
          <p:cNvPr id="127897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1278979" name="Rectangle 3"/>
          <p:cNvSpPr>
            <a:spLocks noGrp="1" noChangeArrowheads="1"/>
          </p:cNvSpPr>
          <p:nvPr>
            <p:ph type="body" idx="1"/>
          </p:nvPr>
        </p:nvSpPr>
        <p:spPr/>
        <p:txBody>
          <a:bodyPr/>
          <a:lstStyle/>
          <a:p>
            <a:r>
              <a:rPr lang="fr-FR"/>
              <a:t>First I would like to thank the organisators of this symposium for their kind invitation.</a:t>
            </a:r>
          </a:p>
          <a:p>
            <a:endParaRPr lang="fr-FR"/>
          </a:p>
          <a:p>
            <a:r>
              <a:rPr lang="fr-FR"/>
              <a:t>Since the aim of this session is to discuss about reperfusion injury, I will mainly focuse my presentation on the clinical and therapeutic aspect in the setting of the post-cardiac arrest which is in my opinion the best exemple of global ischemia and reperfusion experience in human.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EEEF8BD-109B-AF4A-912F-8F4A7D66B5AB}" type="slidenum">
              <a:rPr lang="en-US">
                <a:latin typeface="Tahoma" pitchFamily="-112" charset="0"/>
              </a:rPr>
              <a:pPr/>
              <a:t>2</a:t>
            </a:fld>
            <a:endParaRPr lang="en-US">
              <a:latin typeface="Tahoma" pitchFamily="-112" charset="0"/>
            </a:endParaRPr>
          </a:p>
        </p:txBody>
      </p:sp>
      <p:sp>
        <p:nvSpPr>
          <p:cNvPr id="194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DF00770-BB72-0A43-888E-3C411F8F51C7}" type="slidenum">
              <a:rPr lang="en-US" sz="1200">
                <a:latin typeface="Times" pitchFamily="-112" charset="0"/>
                <a:ea typeface="ＭＳ Ｐゴシック" pitchFamily="-112" charset="-128"/>
                <a:cs typeface="ＭＳ Ｐゴシック" pitchFamily="-112" charset="-128"/>
              </a:rPr>
              <a:pPr algn="r" eaLnBrk="0" hangingPunct="0"/>
              <a:t>2</a:t>
            </a:fld>
            <a:endParaRPr lang="en-US" sz="1200">
              <a:latin typeface="Times" pitchFamily="-112" charset="0"/>
              <a:ea typeface="ＭＳ Ｐゴシック" pitchFamily="-112" charset="-128"/>
              <a:cs typeface="ＭＳ Ｐゴシック" pitchFamily="-112" charset="-128"/>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endParaRPr lang="fr-FR">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439A3A9D-4E61-134D-85E1-D1FADE0BAA18}" type="slidenum">
              <a:rPr lang="en-US"/>
              <a:pPr/>
              <a:t>6</a:t>
            </a:fld>
            <a:endParaRPr lang="en-US"/>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fr-FR">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88B3B2B9-0EAC-824A-9699-EEC31BA0722E}" type="slidenum">
              <a:rPr lang="en-US"/>
              <a:pPr/>
              <a:t>23</a:t>
            </a:fld>
            <a:endParaRPr lang="en-US"/>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fr-FR">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50946" name="Group 2"/>
          <p:cNvGrpSpPr>
            <a:grpSpLocks/>
          </p:cNvGrpSpPr>
          <p:nvPr/>
        </p:nvGrpSpPr>
        <p:grpSpPr bwMode="auto">
          <a:xfrm>
            <a:off x="0" y="0"/>
            <a:ext cx="9144000" cy="6858000"/>
            <a:chOff x="0" y="0"/>
            <a:chExt cx="5760" cy="4320"/>
          </a:xfrm>
        </p:grpSpPr>
        <p:sp>
          <p:nvSpPr>
            <p:cNvPr id="85094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sz="2400">
                <a:latin typeface="Times New Roman" charset="0"/>
              </a:endParaRPr>
            </a:p>
          </p:txBody>
        </p:sp>
        <p:sp>
          <p:nvSpPr>
            <p:cNvPr id="85094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grpSp>
          <p:nvGrpSpPr>
            <p:cNvPr id="850949" name="Group 5"/>
            <p:cNvGrpSpPr>
              <a:grpSpLocks/>
            </p:cNvGrpSpPr>
            <p:nvPr/>
          </p:nvGrpSpPr>
          <p:grpSpPr bwMode="auto">
            <a:xfrm>
              <a:off x="0" y="672"/>
              <a:ext cx="1806" cy="1989"/>
              <a:chOff x="0" y="672"/>
              <a:chExt cx="1806" cy="1989"/>
            </a:xfrm>
          </p:grpSpPr>
          <p:sp>
            <p:nvSpPr>
              <p:cNvPr id="85095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5095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grpSp>
      </p:grpSp>
      <p:sp>
        <p:nvSpPr>
          <p:cNvPr id="850960" name="Rectangle 16"/>
          <p:cNvSpPr>
            <a:spLocks noGrp="1" noChangeArrowheads="1"/>
          </p:cNvSpPr>
          <p:nvPr>
            <p:ph type="dt" sz="half" idx="2"/>
          </p:nvPr>
        </p:nvSpPr>
        <p:spPr>
          <a:xfrm>
            <a:off x="457200" y="6248400"/>
            <a:ext cx="2133600" cy="457200"/>
          </a:xfrm>
        </p:spPr>
        <p:txBody>
          <a:bodyPr/>
          <a:lstStyle>
            <a:lvl1pPr>
              <a:defRPr/>
            </a:lvl1pPr>
          </a:lstStyle>
          <a:p>
            <a:endParaRPr lang="fr-FR"/>
          </a:p>
        </p:txBody>
      </p:sp>
      <p:sp>
        <p:nvSpPr>
          <p:cNvPr id="850961" name="Rectangle 17"/>
          <p:cNvSpPr>
            <a:spLocks noGrp="1" noChangeArrowheads="1"/>
          </p:cNvSpPr>
          <p:nvPr>
            <p:ph type="ftr" sz="quarter" idx="3"/>
          </p:nvPr>
        </p:nvSpPr>
        <p:spPr/>
        <p:txBody>
          <a:bodyPr/>
          <a:lstStyle>
            <a:lvl1pPr>
              <a:defRPr/>
            </a:lvl1pPr>
          </a:lstStyle>
          <a:p>
            <a:endParaRPr lang="fr-FR"/>
          </a:p>
        </p:txBody>
      </p:sp>
      <p:sp>
        <p:nvSpPr>
          <p:cNvPr id="850962" name="Rectangle 18"/>
          <p:cNvSpPr>
            <a:spLocks noGrp="1" noChangeArrowheads="1"/>
          </p:cNvSpPr>
          <p:nvPr>
            <p:ph type="sldNum" sz="quarter" idx="4"/>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C73C1256-1DBC-C843-AC37-806308B65E75}" type="slidenum">
              <a:rPr lang="fr-FR"/>
              <a:pPr/>
              <a:t>‹N°›</a:t>
            </a:fld>
            <a:endParaRPr lang="fr-FR"/>
          </a:p>
        </p:txBody>
      </p:sp>
      <p:sp>
        <p:nvSpPr>
          <p:cNvPr id="8509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Cliquez pour modifier le style du titre</a:t>
            </a:r>
          </a:p>
        </p:txBody>
      </p:sp>
      <p:sp>
        <p:nvSpPr>
          <p:cNvPr id="850964" name="Rectangle 20"/>
          <p:cNvSpPr>
            <a:spLocks noGrp="1" noChangeArrowheads="1"/>
          </p:cNvSpPr>
          <p:nvPr>
            <p:ph type="subTitle" idx="1"/>
          </p:nvPr>
        </p:nvSpPr>
        <p:spPr>
          <a:xfrm>
            <a:off x="2971800" y="4267200"/>
            <a:ext cx="6019800" cy="1752600"/>
          </a:xfrm>
        </p:spPr>
        <p:txBody>
          <a:bodyPr/>
          <a:lstStyle>
            <a:lvl1pPr marL="0" indent="0">
              <a:buFont typeface="Wingdings" charset="0"/>
              <a:buNone/>
              <a:defRPr sz="3400"/>
            </a:lvl1pPr>
          </a:lstStyle>
          <a:p>
            <a:pPr lvl="0"/>
            <a:r>
              <a:rPr lang="fr-FR" noProof="0" smtClean="0"/>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Date Placeholder 4"/>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71244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1" y="457200"/>
            <a:ext cx="6036733" cy="5410200"/>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Date Placeholder 4"/>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281526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fr-FR"/>
          </a:p>
        </p:txBody>
      </p:sp>
      <p:sp>
        <p:nvSpPr>
          <p:cNvPr id="4" name="Date Placeholder 3"/>
          <p:cNvSpPr>
            <a:spLocks noGrp="1"/>
          </p:cNvSpPr>
          <p:nvPr>
            <p:ph type="dt" sz="half" idx="11"/>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11536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1" y="1981200"/>
            <a:ext cx="4047067"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4639733" y="1981200"/>
            <a:ext cx="4047067" cy="3886200"/>
          </a:xfrm>
        </p:spPr>
        <p:txBody>
          <a:bodyPr rtlCol="0">
            <a:normAutofit/>
          </a:bodyPr>
          <a:lstStyle/>
          <a:p>
            <a:pPr lvl="0"/>
            <a:endParaRPr lang="fr-FR" noProof="0"/>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11" charset="0"/>
                <a:ea typeface="ＭＳ Ｐゴシック" pitchFamily="-111" charset="-128"/>
                <a:cs typeface="ＭＳ Ｐゴシック" pitchFamily="-111" charset="-128"/>
              </a:defRPr>
            </a:lvl1pPr>
          </a:lstStyle>
          <a:p>
            <a:pPr>
              <a:defRPr/>
            </a:pPr>
            <a:fld id="{F427F84C-C2DF-F54B-A8C0-4799045CAF20}" type="slidenum">
              <a:rPr lang="fr-FR"/>
              <a:pPr>
                <a:defRPr/>
              </a:pPr>
              <a:t>‹N°›</a:t>
            </a:fld>
            <a:endParaRPr lang="fr-FR"/>
          </a:p>
        </p:txBody>
      </p:sp>
      <p:sp>
        <p:nvSpPr>
          <p:cNvPr id="7" name="Espace réservé de la date 6"/>
          <p:cNvSpPr>
            <a:spLocks noGrp="1"/>
          </p:cNvSpPr>
          <p:nvPr>
            <p:ph type="dt" sz="half" idx="12"/>
          </p:nvPr>
        </p:nvSpPr>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Date Placeholder 4"/>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8732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Date Placeholder 4"/>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220397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981200"/>
            <a:ext cx="404706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39733" y="1981200"/>
            <a:ext cx="404706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Date Placeholder 5"/>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24265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Date Placeholder 7"/>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184517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Date Placeholder 3"/>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20809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Date Placeholder 2"/>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255445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Date Placeholder 5"/>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335921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Date Placeholder 5"/>
          <p:cNvSpPr>
            <a:spLocks noGrp="1"/>
          </p:cNvSpPr>
          <p:nvPr>
            <p:ph type="dt" sz="half" idx="11"/>
          </p:nvPr>
        </p:nvSpPr>
        <p:spPr/>
        <p:txBody>
          <a:bodyPr/>
          <a:lstStyle>
            <a:lvl1pPr>
              <a:defRPr/>
            </a:lvl1pPr>
          </a:lstStyle>
          <a:p>
            <a:endParaRPr lang="fr-FR"/>
          </a:p>
        </p:txBody>
      </p:sp>
    </p:spTree>
    <p:extLst>
      <p:ext uri="{BB962C8B-B14F-4D97-AF65-F5344CB8AC3E}">
        <p14:creationId xmlns:p14="http://schemas.microsoft.com/office/powerpoint/2010/main" val="16292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2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lgn="ctr">
              <a:defRPr sz="1200"/>
            </a:lvl1pPr>
          </a:lstStyle>
          <a:p>
            <a:endParaRPr lang="fr-FR"/>
          </a:p>
        </p:txBody>
      </p:sp>
      <p:grpSp>
        <p:nvGrpSpPr>
          <p:cNvPr id="849924" name="Group 4"/>
          <p:cNvGrpSpPr>
            <a:grpSpLocks/>
          </p:cNvGrpSpPr>
          <p:nvPr/>
        </p:nvGrpSpPr>
        <p:grpSpPr bwMode="auto">
          <a:xfrm>
            <a:off x="0" y="0"/>
            <a:ext cx="9144000" cy="546100"/>
            <a:chOff x="0" y="0"/>
            <a:chExt cx="5760" cy="344"/>
          </a:xfrm>
        </p:grpSpPr>
        <p:sp>
          <p:nvSpPr>
            <p:cNvPr id="8499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sz="2400">
                <a:latin typeface="Times New Roman" charset="0"/>
              </a:endParaRPr>
            </a:p>
          </p:txBody>
        </p:sp>
        <p:sp>
          <p:nvSpPr>
            <p:cNvPr id="8499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4992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84992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84992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84993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84993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charset="0"/>
              </a:endParaRPr>
            </a:p>
          </p:txBody>
        </p:sp>
        <p:sp>
          <p:nvSpPr>
            <p:cNvPr id="84993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84993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849934"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849935"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4993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ea typeface="ＭＳ Ｐゴシック" charset="0"/>
        </a:defRPr>
      </a:lvl2pPr>
      <a:lvl3pPr algn="l" rtl="0" fontAlgn="base">
        <a:spcBef>
          <a:spcPct val="0"/>
        </a:spcBef>
        <a:spcAft>
          <a:spcPct val="0"/>
        </a:spcAft>
        <a:defRPr sz="4400">
          <a:solidFill>
            <a:schemeClr val="tx1"/>
          </a:solidFill>
          <a:latin typeface="Arial" charset="0"/>
          <a:ea typeface="ＭＳ Ｐゴシック" charset="0"/>
        </a:defRPr>
      </a:lvl3pPr>
      <a:lvl4pPr algn="l" rtl="0" fontAlgn="base">
        <a:spcBef>
          <a:spcPct val="0"/>
        </a:spcBef>
        <a:spcAft>
          <a:spcPct val="0"/>
        </a:spcAft>
        <a:defRPr sz="4400">
          <a:solidFill>
            <a:schemeClr val="tx1"/>
          </a:solidFill>
          <a:latin typeface="Arial" charset="0"/>
          <a:ea typeface="ＭＳ Ｐゴシック" charset="0"/>
        </a:defRPr>
      </a:lvl4pPr>
      <a:lvl5pPr algn="l" rtl="0" fontAlgn="base">
        <a:spcBef>
          <a:spcPct val="0"/>
        </a:spcBef>
        <a:spcAft>
          <a:spcPct val="0"/>
        </a:spcAft>
        <a:defRPr sz="4400">
          <a:solidFill>
            <a:schemeClr val="tx1"/>
          </a:solidFill>
          <a:latin typeface="Arial" charset="0"/>
          <a:ea typeface="ＭＳ Ｐゴシック"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fontAlgn="base">
        <a:spcBef>
          <a:spcPct val="20000"/>
        </a:spcBef>
        <a:spcAft>
          <a:spcPct val="0"/>
        </a:spcAft>
        <a:buClr>
          <a:schemeClr val="bg2"/>
        </a:buClr>
        <a:buSzPct val="75000"/>
        <a:buFont typeface="Wingdings" charset="0"/>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charset="0"/>
        <a:buChar char="¨"/>
        <a:defRPr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9" name="Rectangle 7"/>
          <p:cNvSpPr>
            <a:spLocks noGrp="1" noChangeArrowheads="1"/>
          </p:cNvSpPr>
          <p:nvPr>
            <p:ph type="ctrTitle"/>
          </p:nvPr>
        </p:nvSpPr>
        <p:spPr>
          <a:xfrm>
            <a:off x="2472267" y="2819399"/>
            <a:ext cx="6570134" cy="1295401"/>
          </a:xfrm>
          <a:noFill/>
          <a:ln/>
        </p:spPr>
        <p:txBody>
          <a:bodyPr anchor="b"/>
          <a:lstStyle/>
          <a:p>
            <a:r>
              <a:rPr lang="fr-FR" sz="3200" b="1" dirty="0" smtClean="0">
                <a:latin typeface="Tahoma" charset="0"/>
              </a:rPr>
              <a:t>Comment je pronostique le devenir neurologique</a:t>
            </a:r>
            <a:endParaRPr lang="fr-FR" sz="3200" b="1" dirty="0">
              <a:latin typeface="Tahoma" charset="0"/>
            </a:endParaRPr>
          </a:p>
        </p:txBody>
      </p:sp>
      <p:sp>
        <p:nvSpPr>
          <p:cNvPr id="9" name="ZoneTexte 8"/>
          <p:cNvSpPr txBox="1"/>
          <p:nvPr/>
        </p:nvSpPr>
        <p:spPr>
          <a:xfrm>
            <a:off x="2514600" y="2590798"/>
            <a:ext cx="1934411" cy="369332"/>
          </a:xfrm>
          <a:prstGeom prst="rect">
            <a:avLst/>
          </a:prstGeom>
          <a:noFill/>
        </p:spPr>
        <p:txBody>
          <a:bodyPr wrap="none" rtlCol="0">
            <a:spAutoFit/>
          </a:bodyPr>
          <a:lstStyle/>
          <a:p>
            <a:r>
              <a:rPr lang="fr-FR" b="1" dirty="0" smtClean="0">
                <a:solidFill>
                  <a:schemeClr val="bg1"/>
                </a:solidFill>
              </a:rPr>
              <a:t>Arrêt cardiaque</a:t>
            </a:r>
            <a:endParaRPr lang="fr-FR" b="1" i="1" dirty="0">
              <a:solidFill>
                <a:schemeClr val="bg1"/>
              </a:solidFill>
            </a:endParaRPr>
          </a:p>
        </p:txBody>
      </p:sp>
      <p:sp>
        <p:nvSpPr>
          <p:cNvPr id="11" name="Rectangle 12"/>
          <p:cNvSpPr>
            <a:spLocks noChangeArrowheads="1"/>
          </p:cNvSpPr>
          <p:nvPr/>
        </p:nvSpPr>
        <p:spPr bwMode="auto">
          <a:xfrm>
            <a:off x="2262012" y="4730750"/>
            <a:ext cx="4416778" cy="984250"/>
          </a:xfrm>
          <a:prstGeom prst="rect">
            <a:avLst/>
          </a:prstGeom>
          <a:noFill/>
          <a:ln w="9525">
            <a:noFill/>
            <a:miter lim="800000"/>
            <a:headEnd/>
            <a:tailEnd/>
          </a:ln>
        </p:spPr>
        <p:txBody>
          <a:bodyPr>
            <a:prstTxWarp prst="textNoShape">
              <a:avLst/>
            </a:prstTxWarp>
          </a:bodyPr>
          <a:lstStyle/>
          <a:p>
            <a:pPr>
              <a:spcBef>
                <a:spcPct val="20000"/>
              </a:spcBef>
              <a:buClr>
                <a:schemeClr val="tx1"/>
              </a:buClr>
              <a:buSzPct val="75000"/>
              <a:buFont typeface="Wingdings" pitchFamily="-108" charset="2"/>
              <a:buNone/>
            </a:pPr>
            <a:r>
              <a:rPr lang="fr-FR" sz="1600" b="1">
                <a:latin typeface="Tahoma" pitchFamily="-108" charset="0"/>
                <a:ea typeface="Arial" pitchFamily="-108" charset="0"/>
                <a:cs typeface="Arial" pitchFamily="-108" charset="0"/>
              </a:rPr>
              <a:t>Alain Cariou </a:t>
            </a:r>
          </a:p>
          <a:p>
            <a:pPr>
              <a:spcBef>
                <a:spcPct val="20000"/>
              </a:spcBef>
              <a:buClr>
                <a:schemeClr val="tx1"/>
              </a:buClr>
              <a:buSzPct val="75000"/>
              <a:buFont typeface="Wingdings" pitchFamily="-108" charset="2"/>
              <a:buNone/>
            </a:pPr>
            <a:r>
              <a:rPr lang="fr-FR" sz="1200" b="1">
                <a:latin typeface="Tahoma" pitchFamily="-108" charset="0"/>
                <a:ea typeface="Arial" pitchFamily="-108" charset="0"/>
                <a:cs typeface="Arial" pitchFamily="-108" charset="0"/>
              </a:rPr>
              <a:t>Intensive Care Unit – Cochin University Hospital </a:t>
            </a:r>
          </a:p>
          <a:p>
            <a:pPr>
              <a:spcBef>
                <a:spcPct val="20000"/>
              </a:spcBef>
              <a:buClr>
                <a:schemeClr val="tx1"/>
              </a:buClr>
              <a:buSzPct val="75000"/>
              <a:buFont typeface="Wingdings" pitchFamily="-108" charset="2"/>
              <a:buNone/>
            </a:pPr>
            <a:r>
              <a:rPr lang="fr-FR" sz="1200" b="1">
                <a:latin typeface="Tahoma" pitchFamily="-108" charset="0"/>
                <a:ea typeface="Arial" pitchFamily="-108" charset="0"/>
                <a:cs typeface="Arial" pitchFamily="-108" charset="0"/>
              </a:rPr>
              <a:t>Paris Descartes University – INSERM U970 (France)</a:t>
            </a:r>
          </a:p>
        </p:txBody>
      </p:sp>
      <p:pic>
        <p:nvPicPr>
          <p:cNvPr id="12" name="Picture 13"/>
          <p:cNvPicPr>
            <a:picLocks noChangeAspect="1" noChangeArrowheads="1"/>
          </p:cNvPicPr>
          <p:nvPr/>
        </p:nvPicPr>
        <p:blipFill>
          <a:blip r:embed="rId3"/>
          <a:srcRect/>
          <a:stretch>
            <a:fillRect/>
          </a:stretch>
        </p:blipFill>
        <p:spPr bwMode="auto">
          <a:xfrm>
            <a:off x="4246034" y="5911850"/>
            <a:ext cx="968022" cy="515938"/>
          </a:xfrm>
          <a:prstGeom prst="rect">
            <a:avLst/>
          </a:prstGeom>
          <a:noFill/>
          <a:ln w="9525">
            <a:noFill/>
            <a:miter lim="800000"/>
            <a:headEnd/>
            <a:tailEnd/>
          </a:ln>
        </p:spPr>
      </p:pic>
      <p:pic>
        <p:nvPicPr>
          <p:cNvPr id="13" name="Picture 14" descr="logo_2008_ok3"/>
          <p:cNvPicPr>
            <a:picLocks noChangeAspect="1" noChangeArrowheads="1"/>
          </p:cNvPicPr>
          <p:nvPr/>
        </p:nvPicPr>
        <p:blipFill>
          <a:blip r:embed="rId4"/>
          <a:srcRect/>
          <a:stretch>
            <a:fillRect/>
          </a:stretch>
        </p:blipFill>
        <p:spPr bwMode="auto">
          <a:xfrm>
            <a:off x="2201333" y="5878513"/>
            <a:ext cx="1981200" cy="457200"/>
          </a:xfrm>
          <a:prstGeom prst="rect">
            <a:avLst/>
          </a:prstGeom>
          <a:noFill/>
          <a:ln w="9525">
            <a:noFill/>
            <a:miter lim="800000"/>
            <a:headEnd/>
            <a:tailEnd/>
          </a:ln>
        </p:spPr>
      </p:pic>
      <p:pic>
        <p:nvPicPr>
          <p:cNvPr id="14" name="Picture 6"/>
          <p:cNvPicPr>
            <a:picLocks noChangeAspect="1" noChangeArrowheads="1"/>
          </p:cNvPicPr>
          <p:nvPr/>
        </p:nvPicPr>
        <p:blipFill>
          <a:blip r:embed="rId5"/>
          <a:srcRect/>
          <a:stretch>
            <a:fillRect/>
          </a:stretch>
        </p:blipFill>
        <p:spPr bwMode="auto">
          <a:xfrm>
            <a:off x="5240867" y="5791201"/>
            <a:ext cx="745067" cy="758825"/>
          </a:xfrm>
          <a:prstGeom prst="rect">
            <a:avLst/>
          </a:prstGeom>
          <a:noFill/>
          <a:ln w="9525">
            <a:noFill/>
            <a:miter lim="800000"/>
            <a:headEnd/>
            <a:tailEnd/>
          </a:ln>
        </p:spPr>
      </p:pic>
      <p:pic>
        <p:nvPicPr>
          <p:cNvPr id="15" name="Picture 8"/>
          <p:cNvPicPr>
            <a:picLocks noChangeAspect="1" noChangeArrowheads="1"/>
          </p:cNvPicPr>
          <p:nvPr/>
        </p:nvPicPr>
        <p:blipFill>
          <a:blip r:embed="rId6"/>
          <a:srcRect/>
          <a:stretch>
            <a:fillRect/>
          </a:stretch>
        </p:blipFill>
        <p:spPr bwMode="auto">
          <a:xfrm>
            <a:off x="5985933" y="5867400"/>
            <a:ext cx="740834" cy="452438"/>
          </a:xfrm>
          <a:prstGeom prst="rect">
            <a:avLst/>
          </a:prstGeom>
          <a:noFill/>
          <a:ln w="9525">
            <a:noFill/>
            <a:miter lim="800000"/>
            <a:headEnd/>
            <a:tailEnd/>
          </a:ln>
        </p:spPr>
      </p:pic>
      <p:sp>
        <p:nvSpPr>
          <p:cNvPr id="16" name="Rectangle 2"/>
          <p:cNvSpPr txBox="1">
            <a:spLocks noChangeArrowheads="1"/>
          </p:cNvSpPr>
          <p:nvPr/>
        </p:nvSpPr>
        <p:spPr bwMode="auto">
          <a:xfrm>
            <a:off x="3581400" y="1752600"/>
            <a:ext cx="5181600" cy="369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fr-FR" b="1" i="1" u="none" strike="noStrike" kern="0" cap="none" spc="0" normalizeH="0" baseline="0" noProof="0" smtClean="0">
                <a:ln>
                  <a:noFill/>
                </a:ln>
                <a:solidFill>
                  <a:srgbClr val="FFFFFF"/>
                </a:solidFill>
                <a:effectLst/>
                <a:uLnTx/>
                <a:uFillTx/>
                <a:latin typeface="Tahoma" pitchFamily="-112" charset="0"/>
                <a:ea typeface="Tahoma" pitchFamily="-112" charset="0"/>
                <a:cs typeface="Tahoma" pitchFamily="-112" charset="0"/>
              </a:rPr>
              <a:t>20</a:t>
            </a:r>
            <a:r>
              <a:rPr kumimoji="0" lang="fr-FR" b="1" i="1" u="none" strike="noStrike" kern="0" cap="none" spc="0" normalizeH="0" baseline="30000" noProof="0" smtClean="0">
                <a:ln>
                  <a:noFill/>
                </a:ln>
                <a:solidFill>
                  <a:srgbClr val="FFFFFF"/>
                </a:solidFill>
                <a:effectLst/>
                <a:uLnTx/>
                <a:uFillTx/>
                <a:latin typeface="Tahoma" pitchFamily="-112" charset="0"/>
                <a:ea typeface="Tahoma" pitchFamily="-112" charset="0"/>
                <a:cs typeface="Tahoma" pitchFamily="-112" charset="0"/>
              </a:rPr>
              <a:t>ème</a:t>
            </a:r>
            <a:r>
              <a:rPr kumimoji="0" lang="fr-FR" b="1" i="1" u="none" strike="noStrike" kern="0" cap="none" spc="0" normalizeH="0" baseline="0" noProof="0" smtClean="0">
                <a:ln>
                  <a:noFill/>
                </a:ln>
                <a:solidFill>
                  <a:srgbClr val="FFFFFF"/>
                </a:solidFill>
                <a:effectLst/>
                <a:uLnTx/>
                <a:uFillTx/>
                <a:latin typeface="Tahoma" pitchFamily="-112" charset="0"/>
                <a:ea typeface="Tahoma" pitchFamily="-112" charset="0"/>
                <a:cs typeface="Tahoma" pitchFamily="-112" charset="0"/>
              </a:rPr>
              <a:t> Congrès du CREUF - Chartres</a:t>
            </a:r>
            <a:r>
              <a:rPr kumimoji="0" lang="fr-FR" sz="2800" b="0" i="0" u="none" strike="noStrike" kern="0" cap="none" spc="0" normalizeH="0" baseline="0" noProof="0" smtClean="0">
                <a:ln>
                  <a:noFill/>
                </a:ln>
                <a:solidFill>
                  <a:srgbClr val="FFFFFF"/>
                </a:solidFill>
                <a:effectLst/>
                <a:uLnTx/>
                <a:uFillTx/>
                <a:latin typeface="Tahoma" pitchFamily="-112" charset="0"/>
                <a:ea typeface="Tahoma" pitchFamily="-112" charset="0"/>
                <a:cs typeface="Tahoma" pitchFamily="-112" charset="0"/>
              </a:rPr>
              <a:t/>
            </a:r>
            <a:br>
              <a:rPr kumimoji="0" lang="fr-FR" sz="2800" b="0" i="0" u="none" strike="noStrike" kern="0" cap="none" spc="0" normalizeH="0" baseline="0" noProof="0" smtClean="0">
                <a:ln>
                  <a:noFill/>
                </a:ln>
                <a:solidFill>
                  <a:srgbClr val="FFFFFF"/>
                </a:solidFill>
                <a:effectLst/>
                <a:uLnTx/>
                <a:uFillTx/>
                <a:latin typeface="Tahoma" pitchFamily="-112" charset="0"/>
                <a:ea typeface="Tahoma" pitchFamily="-112" charset="0"/>
                <a:cs typeface="Tahoma" pitchFamily="-112" charset="0"/>
              </a:rPr>
            </a:br>
            <a:endParaRPr kumimoji="0" lang="fr-FR" sz="2800" b="0" i="0" u="none" strike="noStrike" kern="0" cap="none" spc="0" normalizeH="0" baseline="0" noProof="0" smtClean="0">
              <a:ln>
                <a:noFill/>
              </a:ln>
              <a:solidFill>
                <a:srgbClr val="FFFFFF"/>
              </a:solidFill>
              <a:effectLst/>
              <a:uLnTx/>
              <a:uFillTx/>
              <a:latin typeface="Tahoma" pitchFamily="-112" charset="0"/>
              <a:ea typeface="Tahoma" pitchFamily="-112" charset="0"/>
              <a:cs typeface="Tahoma" pitchFamily="-112" charset="0"/>
            </a:endParaRPr>
          </a:p>
        </p:txBody>
      </p:sp>
      <p:grpSp>
        <p:nvGrpSpPr>
          <p:cNvPr id="17" name="Grouper 18"/>
          <p:cNvGrpSpPr>
            <a:grpSpLocks/>
          </p:cNvGrpSpPr>
          <p:nvPr/>
        </p:nvGrpSpPr>
        <p:grpSpPr bwMode="auto">
          <a:xfrm>
            <a:off x="3048000" y="0"/>
            <a:ext cx="6096000" cy="1676400"/>
            <a:chOff x="0" y="0"/>
            <a:chExt cx="10287000" cy="2873696"/>
          </a:xfrm>
        </p:grpSpPr>
        <p:pic>
          <p:nvPicPr>
            <p:cNvPr id="18" name="Image 13" descr="Capture d’écran 2014-09-24 à 03.51.53.png"/>
            <p:cNvPicPr>
              <a:picLocks noChangeAspect="1"/>
            </p:cNvPicPr>
            <p:nvPr/>
          </p:nvPicPr>
          <p:blipFill>
            <a:blip r:embed="rId7"/>
            <a:srcRect/>
            <a:stretch>
              <a:fillRect/>
            </a:stretch>
          </p:blipFill>
          <p:spPr bwMode="auto">
            <a:xfrm>
              <a:off x="0" y="0"/>
              <a:ext cx="10287000" cy="2873696"/>
            </a:xfrm>
            <a:prstGeom prst="rect">
              <a:avLst/>
            </a:prstGeom>
            <a:noFill/>
            <a:ln w="9525">
              <a:noFill/>
              <a:miter lim="800000"/>
              <a:headEnd/>
              <a:tailEnd/>
            </a:ln>
          </p:spPr>
        </p:pic>
        <p:pic>
          <p:nvPicPr>
            <p:cNvPr id="19" name="Image 15" descr="Capture d’écran 2014-09-24 à 03.55.41.png"/>
            <p:cNvPicPr>
              <a:picLocks noChangeAspect="1"/>
            </p:cNvPicPr>
            <p:nvPr/>
          </p:nvPicPr>
          <p:blipFill>
            <a:blip r:embed="rId8"/>
            <a:srcRect t="22147"/>
            <a:stretch>
              <a:fillRect/>
            </a:stretch>
          </p:blipFill>
          <p:spPr bwMode="auto">
            <a:xfrm>
              <a:off x="38100" y="0"/>
              <a:ext cx="4114800" cy="316400"/>
            </a:xfrm>
            <a:prstGeom prst="rect">
              <a:avLst/>
            </a:prstGeom>
            <a:noFill/>
            <a:ln w="9525">
              <a:noFill/>
              <a:miter lim="800000"/>
              <a:headEnd/>
              <a:tailEnd/>
            </a:ln>
          </p:spPr>
        </p:pic>
        <p:pic>
          <p:nvPicPr>
            <p:cNvPr id="20" name="Image 17" descr="Capture d’écran 2014-09-24 à 03.57.36.png"/>
            <p:cNvPicPr>
              <a:picLocks noChangeAspect="1"/>
            </p:cNvPicPr>
            <p:nvPr/>
          </p:nvPicPr>
          <p:blipFill>
            <a:blip r:embed="rId9"/>
            <a:srcRect/>
            <a:stretch>
              <a:fillRect/>
            </a:stretch>
          </p:blipFill>
          <p:spPr bwMode="auto">
            <a:xfrm>
              <a:off x="0" y="1"/>
              <a:ext cx="1266091" cy="60959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371600"/>
          </a:xfrm>
        </p:spPr>
        <p:txBody>
          <a:bodyPr/>
          <a:lstStyle/>
          <a:p>
            <a:r>
              <a:rPr lang="fr-FR" sz="3600" b="1" dirty="0" err="1" smtClean="0">
                <a:latin typeface="Tahoma"/>
                <a:cs typeface="Tahoma"/>
              </a:rPr>
              <a:t>Lance-Adams</a:t>
            </a:r>
            <a:r>
              <a:rPr lang="fr-FR" sz="3600" b="1" dirty="0" smtClean="0">
                <a:latin typeface="Tahoma"/>
                <a:cs typeface="Tahoma"/>
              </a:rPr>
              <a:t> syndrome (LAS)</a:t>
            </a:r>
            <a:endParaRPr lang="fr-FR" sz="3600" b="1" dirty="0">
              <a:latin typeface="Tahoma"/>
              <a:cs typeface="Tahoma"/>
            </a:endParaRPr>
          </a:p>
        </p:txBody>
      </p:sp>
      <p:pic>
        <p:nvPicPr>
          <p:cNvPr id="6" name="Image 5" descr="Capture d’écran 2014-01-13 à 14.38.31.png"/>
          <p:cNvPicPr>
            <a:picLocks noChangeAspect="1"/>
          </p:cNvPicPr>
          <p:nvPr/>
        </p:nvPicPr>
        <p:blipFill>
          <a:blip r:embed="rId2"/>
          <a:srcRect b="23913"/>
          <a:stretch>
            <a:fillRect/>
          </a:stretch>
        </p:blipFill>
        <p:spPr>
          <a:xfrm>
            <a:off x="5133599" y="1828800"/>
            <a:ext cx="3781801" cy="2971800"/>
          </a:xfrm>
          <a:prstGeom prst="rect">
            <a:avLst/>
          </a:prstGeom>
        </p:spPr>
      </p:pic>
      <p:sp>
        <p:nvSpPr>
          <p:cNvPr id="7" name="ZoneTexte 6"/>
          <p:cNvSpPr txBox="1"/>
          <p:nvPr/>
        </p:nvSpPr>
        <p:spPr>
          <a:xfrm>
            <a:off x="533400" y="1447800"/>
            <a:ext cx="5638800" cy="307777"/>
          </a:xfrm>
          <a:prstGeom prst="rect">
            <a:avLst/>
          </a:prstGeom>
          <a:noFill/>
        </p:spPr>
        <p:txBody>
          <a:bodyPr wrap="square" rtlCol="0">
            <a:spAutoFit/>
          </a:bodyPr>
          <a:lstStyle/>
          <a:p>
            <a:r>
              <a:rPr lang="fr-FR" sz="1400" b="1" dirty="0" smtClean="0">
                <a:latin typeface="Tahoma"/>
                <a:cs typeface="Tahoma"/>
              </a:rPr>
              <a:t>Shin JH et al.  Ann </a:t>
            </a:r>
            <a:r>
              <a:rPr lang="fr-FR" sz="1400" b="1" dirty="0" err="1" smtClean="0">
                <a:latin typeface="Tahoma"/>
                <a:cs typeface="Tahoma"/>
              </a:rPr>
              <a:t>Rehabil</a:t>
            </a:r>
            <a:r>
              <a:rPr lang="fr-FR" sz="1400" b="1" dirty="0" smtClean="0">
                <a:latin typeface="Tahoma"/>
                <a:cs typeface="Tahoma"/>
              </a:rPr>
              <a:t> Med 2012; 36: 561-564</a:t>
            </a:r>
            <a:endParaRPr lang="fr-FR" sz="1400" b="1" dirty="0">
              <a:latin typeface="Tahoma"/>
              <a:cs typeface="Tahoma"/>
            </a:endParaRPr>
          </a:p>
        </p:txBody>
      </p:sp>
      <p:sp>
        <p:nvSpPr>
          <p:cNvPr id="8" name="ZoneTexte 7"/>
          <p:cNvSpPr txBox="1"/>
          <p:nvPr/>
        </p:nvSpPr>
        <p:spPr>
          <a:xfrm>
            <a:off x="685800" y="1981200"/>
            <a:ext cx="4572000" cy="2539157"/>
          </a:xfrm>
          <a:prstGeom prst="rect">
            <a:avLst/>
          </a:prstGeom>
          <a:noFill/>
        </p:spPr>
        <p:txBody>
          <a:bodyPr wrap="square" rtlCol="0">
            <a:spAutoFit/>
          </a:bodyPr>
          <a:lstStyle/>
          <a:p>
            <a:pPr>
              <a:spcAft>
                <a:spcPts val="600"/>
              </a:spcAft>
              <a:buFont typeface="Arial"/>
              <a:buChar char="•"/>
            </a:pPr>
            <a:r>
              <a:rPr lang="en-US" b="1" dirty="0" smtClean="0">
                <a:latin typeface="Tahoma"/>
                <a:cs typeface="Tahoma"/>
              </a:rPr>
              <a:t> 43-year-old man </a:t>
            </a:r>
          </a:p>
          <a:p>
            <a:pPr>
              <a:spcAft>
                <a:spcPts val="600"/>
              </a:spcAft>
              <a:buFont typeface="Arial"/>
              <a:buChar char="•"/>
            </a:pPr>
            <a:r>
              <a:rPr lang="en-US" b="1" dirty="0" smtClean="0">
                <a:latin typeface="Tahoma"/>
                <a:cs typeface="Tahoma"/>
              </a:rPr>
              <a:t> Anoxic CA</a:t>
            </a:r>
          </a:p>
          <a:p>
            <a:pPr>
              <a:spcAft>
                <a:spcPts val="600"/>
              </a:spcAft>
              <a:buFont typeface="Arial"/>
              <a:buChar char="•"/>
            </a:pPr>
            <a:r>
              <a:rPr lang="en-US" b="1" dirty="0" smtClean="0">
                <a:latin typeface="Tahoma"/>
                <a:cs typeface="Tahoma"/>
              </a:rPr>
              <a:t> CPR followed by status epilepticus gradual recovery of consciousness </a:t>
            </a:r>
          </a:p>
          <a:p>
            <a:pPr>
              <a:spcAft>
                <a:spcPts val="600"/>
              </a:spcAft>
              <a:buFont typeface="Arial"/>
              <a:buChar char="•"/>
            </a:pPr>
            <a:r>
              <a:rPr lang="en-US" b="1" dirty="0" smtClean="0">
                <a:latin typeface="Tahoma"/>
                <a:cs typeface="Tahoma"/>
              </a:rPr>
              <a:t> Contractions of muscles as if lightly jumping during sputum suction through the </a:t>
            </a:r>
            <a:r>
              <a:rPr lang="en-US" b="1" dirty="0" err="1" smtClean="0">
                <a:latin typeface="Tahoma"/>
                <a:cs typeface="Tahoma"/>
              </a:rPr>
              <a:t>tracheostomy</a:t>
            </a:r>
            <a:r>
              <a:rPr lang="en-US" b="1" dirty="0" smtClean="0">
                <a:latin typeface="Tahoma"/>
                <a:cs typeface="Tahoma"/>
              </a:rPr>
              <a:t> tube or pain stimulus, newly emerged… </a:t>
            </a:r>
            <a:endParaRPr lang="en-US" b="1" dirty="0">
              <a:latin typeface="Tahoma"/>
              <a:cs typeface="Tahoma"/>
            </a:endParaRPr>
          </a:p>
        </p:txBody>
      </p:sp>
      <p:sp>
        <p:nvSpPr>
          <p:cNvPr id="9" name="ZoneTexte 8"/>
          <p:cNvSpPr txBox="1"/>
          <p:nvPr/>
        </p:nvSpPr>
        <p:spPr>
          <a:xfrm>
            <a:off x="457200" y="5075872"/>
            <a:ext cx="8534400" cy="1477328"/>
          </a:xfrm>
          <a:prstGeom prst="rect">
            <a:avLst/>
          </a:prstGeom>
          <a:solidFill>
            <a:schemeClr val="bg2">
              <a:lumMod val="75000"/>
            </a:schemeClr>
          </a:solidFill>
        </p:spPr>
        <p:txBody>
          <a:bodyPr wrap="square" rtlCol="0">
            <a:spAutoFit/>
          </a:bodyPr>
          <a:lstStyle/>
          <a:p>
            <a:pPr>
              <a:spcAft>
                <a:spcPts val="600"/>
              </a:spcAft>
            </a:pPr>
            <a:r>
              <a:rPr lang="en-US" dirty="0" smtClean="0">
                <a:solidFill>
                  <a:srgbClr val="FFFFFF"/>
                </a:solidFill>
                <a:latin typeface="Tahoma"/>
                <a:cs typeface="Tahoma"/>
              </a:rPr>
              <a:t>“The precise cause of LAS is not known. Prognosis may be good when medications are appropriately administered and rehabilitation is done at an early stage of the disease. When a patient who regains consciousness after CPR has symptoms of myoclonus and is suspected of having LAS, (</a:t>
            </a:r>
            <a:r>
              <a:rPr lang="en-US" dirty="0" err="1" smtClean="0">
                <a:solidFill>
                  <a:srgbClr val="FFFFFF"/>
                </a:solidFill>
                <a:latin typeface="Tahoma"/>
                <a:cs typeface="Tahoma"/>
              </a:rPr>
              <a:t>i</a:t>
            </a:r>
            <a:r>
              <a:rPr lang="en-US" dirty="0" smtClean="0">
                <a:solidFill>
                  <a:srgbClr val="FFFFFF"/>
                </a:solidFill>
                <a:latin typeface="Tahoma"/>
                <a:cs typeface="Tahoma"/>
              </a:rPr>
              <a:t>) aggressive drug treatment to reduce the myoclonus and (ii) rehabilitation to prevent disabilities are necessary.”</a:t>
            </a:r>
            <a:endParaRPr lang="en-US" dirty="0">
              <a:solidFill>
                <a:srgbClr val="FFFFFF"/>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304800"/>
            <a:ext cx="8229600" cy="1371600"/>
          </a:xfrm>
        </p:spPr>
        <p:txBody>
          <a:bodyPr/>
          <a:lstStyle/>
          <a:p>
            <a:pPr>
              <a:spcAft>
                <a:spcPts val="1200"/>
              </a:spcAft>
            </a:pPr>
            <a:r>
              <a:rPr lang="en-US" sz="2400" b="1" dirty="0" smtClean="0">
                <a:latin typeface="Tahoma"/>
                <a:cs typeface="Tahoma"/>
              </a:rPr>
              <a:t>The natural course of neurological recovery following cardiopulmonary resuscitation</a:t>
            </a:r>
            <a:endParaRPr lang="en-US" sz="2400" b="1" dirty="0">
              <a:latin typeface="Tahoma"/>
              <a:cs typeface="Tahoma"/>
            </a:endParaRPr>
          </a:p>
        </p:txBody>
      </p:sp>
      <p:pic>
        <p:nvPicPr>
          <p:cNvPr id="4" name="Image 3" descr="Capture d’écran 2014-01-09 à 20.54.01.png"/>
          <p:cNvPicPr>
            <a:picLocks noChangeAspect="1"/>
          </p:cNvPicPr>
          <p:nvPr/>
        </p:nvPicPr>
        <p:blipFill>
          <a:blip r:embed="rId2"/>
          <a:stretch>
            <a:fillRect/>
          </a:stretch>
        </p:blipFill>
        <p:spPr>
          <a:xfrm>
            <a:off x="1848462" y="1600200"/>
            <a:ext cx="6000138" cy="5013757"/>
          </a:xfrm>
          <a:prstGeom prst="rect">
            <a:avLst/>
          </a:prstGeom>
        </p:spPr>
      </p:pic>
      <p:sp>
        <p:nvSpPr>
          <p:cNvPr id="5" name="ZoneTexte 4"/>
          <p:cNvSpPr txBox="1"/>
          <p:nvPr/>
        </p:nvSpPr>
        <p:spPr>
          <a:xfrm>
            <a:off x="591168" y="1447800"/>
            <a:ext cx="5504832" cy="338554"/>
          </a:xfrm>
          <a:prstGeom prst="rect">
            <a:avLst/>
          </a:prstGeom>
          <a:noFill/>
        </p:spPr>
        <p:txBody>
          <a:bodyPr wrap="none" rtlCol="0">
            <a:spAutoFit/>
          </a:bodyPr>
          <a:lstStyle/>
          <a:p>
            <a:r>
              <a:rPr lang="fr-FR" sz="1600" dirty="0" smtClean="0">
                <a:latin typeface="Tahoma"/>
                <a:cs typeface="Tahoma"/>
              </a:rPr>
              <a:t>E.O. </a:t>
            </a:r>
            <a:r>
              <a:rPr lang="fr-FR" sz="1600" dirty="0" err="1" smtClean="0">
                <a:latin typeface="Tahoma"/>
                <a:cs typeface="Tahoma"/>
              </a:rPr>
              <a:t>Jørgensen</a:t>
            </a:r>
            <a:r>
              <a:rPr lang="fr-FR" sz="1600" dirty="0" smtClean="0">
                <a:latin typeface="Tahoma"/>
                <a:cs typeface="Tahoma"/>
              </a:rPr>
              <a:t>, S. </a:t>
            </a:r>
            <a:r>
              <a:rPr lang="fr-FR" sz="1600" dirty="0" err="1" smtClean="0">
                <a:latin typeface="Tahoma"/>
                <a:cs typeface="Tahoma"/>
              </a:rPr>
              <a:t>Holm</a:t>
            </a:r>
            <a:r>
              <a:rPr lang="fr-FR" sz="1600" dirty="0" smtClean="0">
                <a:latin typeface="Tahoma"/>
                <a:cs typeface="Tahoma"/>
              </a:rPr>
              <a:t>. </a:t>
            </a:r>
            <a:r>
              <a:rPr lang="fr-FR" sz="1600" dirty="0" err="1" smtClean="0">
                <a:latin typeface="Tahoma"/>
                <a:cs typeface="Tahoma"/>
              </a:rPr>
              <a:t>Resuscitation</a:t>
            </a:r>
            <a:r>
              <a:rPr lang="fr-FR" sz="1600" dirty="0" smtClean="0">
                <a:latin typeface="Tahoma"/>
                <a:cs typeface="Tahoma"/>
              </a:rPr>
              <a:t> 36 (1998) 111–122</a:t>
            </a:r>
            <a:endParaRPr lang="fr-FR" sz="1600" dirty="0">
              <a:latin typeface="Tahoma"/>
              <a:cs typeface="Tahoma"/>
            </a:endParaRPr>
          </a:p>
        </p:txBody>
      </p:sp>
      <p:sp>
        <p:nvSpPr>
          <p:cNvPr id="6" name="Flèche vers la droite 5"/>
          <p:cNvSpPr/>
          <p:nvPr/>
        </p:nvSpPr>
        <p:spPr bwMode="auto">
          <a:xfrm rot="19371335">
            <a:off x="1757367" y="3429000"/>
            <a:ext cx="4114800" cy="609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apture d’écran 2014-01-09 à 21.06.28.png"/>
          <p:cNvPicPr>
            <a:picLocks noChangeAspect="1"/>
          </p:cNvPicPr>
          <p:nvPr/>
        </p:nvPicPr>
        <p:blipFill>
          <a:blip r:embed="rId2"/>
          <a:stretch>
            <a:fillRect/>
          </a:stretch>
        </p:blipFill>
        <p:spPr>
          <a:xfrm>
            <a:off x="609600" y="1902647"/>
            <a:ext cx="8229600" cy="4955353"/>
          </a:xfrm>
          <a:prstGeom prst="rect">
            <a:avLst/>
          </a:prstGeom>
          <a:ln>
            <a:noFill/>
          </a:ln>
        </p:spPr>
      </p:pic>
      <p:sp>
        <p:nvSpPr>
          <p:cNvPr id="11" name="Titre 1"/>
          <p:cNvSpPr>
            <a:spLocks noGrp="1"/>
          </p:cNvSpPr>
          <p:nvPr>
            <p:ph type="title"/>
          </p:nvPr>
        </p:nvSpPr>
        <p:spPr>
          <a:xfrm>
            <a:off x="533400" y="304800"/>
            <a:ext cx="8229600" cy="1371600"/>
          </a:xfrm>
        </p:spPr>
        <p:txBody>
          <a:bodyPr/>
          <a:lstStyle/>
          <a:p>
            <a:pPr>
              <a:spcAft>
                <a:spcPts val="1200"/>
              </a:spcAft>
            </a:pPr>
            <a:r>
              <a:rPr lang="en-US" sz="2400" b="1" dirty="0" smtClean="0">
                <a:latin typeface="Tahoma"/>
                <a:cs typeface="Tahoma"/>
              </a:rPr>
              <a:t>The natural course of neurological recovery following cardiopulmonary resuscitation</a:t>
            </a:r>
            <a:endParaRPr lang="en-US" sz="2400" b="1" dirty="0">
              <a:latin typeface="Tahoma"/>
              <a:cs typeface="Tahoma"/>
            </a:endParaRPr>
          </a:p>
        </p:txBody>
      </p:sp>
      <p:sp>
        <p:nvSpPr>
          <p:cNvPr id="12" name="ZoneTexte 11"/>
          <p:cNvSpPr txBox="1"/>
          <p:nvPr/>
        </p:nvSpPr>
        <p:spPr>
          <a:xfrm>
            <a:off x="591168" y="1447800"/>
            <a:ext cx="5504832" cy="338554"/>
          </a:xfrm>
          <a:prstGeom prst="rect">
            <a:avLst/>
          </a:prstGeom>
          <a:noFill/>
        </p:spPr>
        <p:txBody>
          <a:bodyPr wrap="none" rtlCol="0">
            <a:spAutoFit/>
          </a:bodyPr>
          <a:lstStyle/>
          <a:p>
            <a:r>
              <a:rPr lang="fr-FR" sz="1600" dirty="0" smtClean="0">
                <a:latin typeface="Tahoma"/>
                <a:cs typeface="Tahoma"/>
              </a:rPr>
              <a:t>E.O. </a:t>
            </a:r>
            <a:r>
              <a:rPr lang="fr-FR" sz="1600" dirty="0" err="1" smtClean="0">
                <a:latin typeface="Tahoma"/>
                <a:cs typeface="Tahoma"/>
              </a:rPr>
              <a:t>Jørgensen</a:t>
            </a:r>
            <a:r>
              <a:rPr lang="fr-FR" sz="1600" dirty="0" smtClean="0">
                <a:latin typeface="Tahoma"/>
                <a:cs typeface="Tahoma"/>
              </a:rPr>
              <a:t>, S. </a:t>
            </a:r>
            <a:r>
              <a:rPr lang="fr-FR" sz="1600" dirty="0" err="1" smtClean="0">
                <a:latin typeface="Tahoma"/>
                <a:cs typeface="Tahoma"/>
              </a:rPr>
              <a:t>Holm</a:t>
            </a:r>
            <a:r>
              <a:rPr lang="fr-FR" sz="1600" dirty="0" smtClean="0">
                <a:latin typeface="Tahoma"/>
                <a:cs typeface="Tahoma"/>
              </a:rPr>
              <a:t>. </a:t>
            </a:r>
            <a:r>
              <a:rPr lang="fr-FR" sz="1600" dirty="0" err="1" smtClean="0">
                <a:latin typeface="Tahoma"/>
                <a:cs typeface="Tahoma"/>
              </a:rPr>
              <a:t>Resuscitation</a:t>
            </a:r>
            <a:r>
              <a:rPr lang="fr-FR" sz="1600" dirty="0" smtClean="0">
                <a:latin typeface="Tahoma"/>
                <a:cs typeface="Tahoma"/>
              </a:rPr>
              <a:t> 36 (1998) 111–122</a:t>
            </a:r>
            <a:endParaRPr lang="fr-FR" sz="1600" dirty="0">
              <a:latin typeface="Tahoma"/>
              <a:cs typeface="Tahoma"/>
            </a:endParaRPr>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pture d’écran 2014-01-09 à 20.55.23.png"/>
          <p:cNvPicPr>
            <a:picLocks noChangeAspect="1"/>
          </p:cNvPicPr>
          <p:nvPr/>
        </p:nvPicPr>
        <p:blipFill>
          <a:blip r:embed="rId2"/>
          <a:stretch>
            <a:fillRect/>
          </a:stretch>
        </p:blipFill>
        <p:spPr>
          <a:xfrm>
            <a:off x="914400" y="1981200"/>
            <a:ext cx="7230533" cy="4876800"/>
          </a:xfrm>
          <a:prstGeom prst="rect">
            <a:avLst/>
          </a:prstGeom>
          <a:ln>
            <a:noFill/>
          </a:ln>
        </p:spPr>
      </p:pic>
      <p:sp>
        <p:nvSpPr>
          <p:cNvPr id="11" name="Titre 1"/>
          <p:cNvSpPr>
            <a:spLocks noGrp="1"/>
          </p:cNvSpPr>
          <p:nvPr>
            <p:ph type="title"/>
          </p:nvPr>
        </p:nvSpPr>
        <p:spPr>
          <a:xfrm>
            <a:off x="533400" y="304800"/>
            <a:ext cx="8229600" cy="1371600"/>
          </a:xfrm>
        </p:spPr>
        <p:txBody>
          <a:bodyPr/>
          <a:lstStyle/>
          <a:p>
            <a:pPr>
              <a:spcAft>
                <a:spcPts val="1200"/>
              </a:spcAft>
            </a:pPr>
            <a:r>
              <a:rPr lang="en-US" sz="2400" b="1" dirty="0" smtClean="0">
                <a:latin typeface="Tahoma"/>
                <a:cs typeface="Tahoma"/>
              </a:rPr>
              <a:t>The natural course of neurological recovery following cardiopulmonary resuscitation</a:t>
            </a:r>
            <a:endParaRPr lang="en-US" sz="2400" b="1" dirty="0">
              <a:latin typeface="Tahoma"/>
              <a:cs typeface="Tahoma"/>
            </a:endParaRPr>
          </a:p>
        </p:txBody>
      </p:sp>
      <p:sp>
        <p:nvSpPr>
          <p:cNvPr id="12" name="ZoneTexte 11"/>
          <p:cNvSpPr txBox="1"/>
          <p:nvPr/>
        </p:nvSpPr>
        <p:spPr>
          <a:xfrm>
            <a:off x="591168" y="1447800"/>
            <a:ext cx="5504832" cy="338554"/>
          </a:xfrm>
          <a:prstGeom prst="rect">
            <a:avLst/>
          </a:prstGeom>
          <a:noFill/>
        </p:spPr>
        <p:txBody>
          <a:bodyPr wrap="none" rtlCol="0">
            <a:spAutoFit/>
          </a:bodyPr>
          <a:lstStyle/>
          <a:p>
            <a:r>
              <a:rPr lang="fr-FR" sz="1600" dirty="0" smtClean="0">
                <a:latin typeface="Tahoma"/>
                <a:cs typeface="Tahoma"/>
              </a:rPr>
              <a:t>E.O. </a:t>
            </a:r>
            <a:r>
              <a:rPr lang="fr-FR" sz="1600" dirty="0" err="1" smtClean="0">
                <a:latin typeface="Tahoma"/>
                <a:cs typeface="Tahoma"/>
              </a:rPr>
              <a:t>Jørgensen</a:t>
            </a:r>
            <a:r>
              <a:rPr lang="fr-FR" sz="1600" dirty="0" smtClean="0">
                <a:latin typeface="Tahoma"/>
                <a:cs typeface="Tahoma"/>
              </a:rPr>
              <a:t>, S. </a:t>
            </a:r>
            <a:r>
              <a:rPr lang="fr-FR" sz="1600" dirty="0" err="1" smtClean="0">
                <a:latin typeface="Tahoma"/>
                <a:cs typeface="Tahoma"/>
              </a:rPr>
              <a:t>Holm</a:t>
            </a:r>
            <a:r>
              <a:rPr lang="fr-FR" sz="1600" dirty="0" smtClean="0">
                <a:latin typeface="Tahoma"/>
                <a:cs typeface="Tahoma"/>
              </a:rPr>
              <a:t>. </a:t>
            </a:r>
            <a:r>
              <a:rPr lang="fr-FR" sz="1600" dirty="0" err="1" smtClean="0">
                <a:latin typeface="Tahoma"/>
                <a:cs typeface="Tahoma"/>
              </a:rPr>
              <a:t>Resuscitation</a:t>
            </a:r>
            <a:r>
              <a:rPr lang="fr-FR" sz="1600" dirty="0" smtClean="0">
                <a:latin typeface="Tahoma"/>
                <a:cs typeface="Tahoma"/>
              </a:rPr>
              <a:t> 36 (1998) 111–122</a:t>
            </a:r>
            <a:endParaRPr lang="fr-FR" sz="1600" dirty="0">
              <a:latin typeface="Tahoma"/>
              <a:cs typeface="Tahoma"/>
            </a:endParaRPr>
          </a:p>
        </p:txBody>
      </p:sp>
    </p:spTree>
  </p:cSld>
  <p:clrMapOvr>
    <a:masterClrMapping/>
  </p:clrMapOvr>
  <p:transition spd="med">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ture d’écran 2014-01-09 à 20.55.50.png"/>
          <p:cNvPicPr>
            <a:picLocks noChangeAspect="1"/>
          </p:cNvPicPr>
          <p:nvPr/>
        </p:nvPicPr>
        <p:blipFill>
          <a:blip r:embed="rId2"/>
          <a:stretch>
            <a:fillRect/>
          </a:stretch>
        </p:blipFill>
        <p:spPr>
          <a:xfrm>
            <a:off x="914400" y="1799002"/>
            <a:ext cx="7848600" cy="4982798"/>
          </a:xfrm>
          <a:prstGeom prst="rect">
            <a:avLst/>
          </a:prstGeom>
          <a:ln>
            <a:noFill/>
          </a:ln>
        </p:spPr>
      </p:pic>
      <p:sp>
        <p:nvSpPr>
          <p:cNvPr id="11" name="Titre 1"/>
          <p:cNvSpPr>
            <a:spLocks noGrp="1"/>
          </p:cNvSpPr>
          <p:nvPr>
            <p:ph type="title"/>
          </p:nvPr>
        </p:nvSpPr>
        <p:spPr>
          <a:xfrm>
            <a:off x="533400" y="304800"/>
            <a:ext cx="8229600" cy="1371600"/>
          </a:xfrm>
        </p:spPr>
        <p:txBody>
          <a:bodyPr/>
          <a:lstStyle/>
          <a:p>
            <a:pPr>
              <a:spcAft>
                <a:spcPts val="1200"/>
              </a:spcAft>
            </a:pPr>
            <a:r>
              <a:rPr lang="en-US" sz="2400" b="1" dirty="0" smtClean="0">
                <a:latin typeface="Tahoma"/>
                <a:cs typeface="Tahoma"/>
              </a:rPr>
              <a:t>The natural course of neurological recovery following cardiopulmonary resuscitation</a:t>
            </a:r>
            <a:endParaRPr lang="en-US" sz="2400" b="1" dirty="0">
              <a:latin typeface="Tahoma"/>
              <a:cs typeface="Tahoma"/>
            </a:endParaRPr>
          </a:p>
        </p:txBody>
      </p:sp>
      <p:sp>
        <p:nvSpPr>
          <p:cNvPr id="12" name="ZoneTexte 11"/>
          <p:cNvSpPr txBox="1"/>
          <p:nvPr/>
        </p:nvSpPr>
        <p:spPr>
          <a:xfrm>
            <a:off x="591168" y="1447800"/>
            <a:ext cx="5504832" cy="338554"/>
          </a:xfrm>
          <a:prstGeom prst="rect">
            <a:avLst/>
          </a:prstGeom>
          <a:noFill/>
        </p:spPr>
        <p:txBody>
          <a:bodyPr wrap="none" rtlCol="0">
            <a:spAutoFit/>
          </a:bodyPr>
          <a:lstStyle/>
          <a:p>
            <a:r>
              <a:rPr lang="fr-FR" sz="1600" dirty="0" smtClean="0">
                <a:latin typeface="Tahoma"/>
                <a:cs typeface="Tahoma"/>
              </a:rPr>
              <a:t>E.O. </a:t>
            </a:r>
            <a:r>
              <a:rPr lang="fr-FR" sz="1600" dirty="0" err="1" smtClean="0">
                <a:latin typeface="Tahoma"/>
                <a:cs typeface="Tahoma"/>
              </a:rPr>
              <a:t>Jørgensen</a:t>
            </a:r>
            <a:r>
              <a:rPr lang="fr-FR" sz="1600" dirty="0" smtClean="0">
                <a:latin typeface="Tahoma"/>
                <a:cs typeface="Tahoma"/>
              </a:rPr>
              <a:t>, S. </a:t>
            </a:r>
            <a:r>
              <a:rPr lang="fr-FR" sz="1600" dirty="0" err="1" smtClean="0">
                <a:latin typeface="Tahoma"/>
                <a:cs typeface="Tahoma"/>
              </a:rPr>
              <a:t>Holm</a:t>
            </a:r>
            <a:r>
              <a:rPr lang="fr-FR" sz="1600" dirty="0" smtClean="0">
                <a:latin typeface="Tahoma"/>
                <a:cs typeface="Tahoma"/>
              </a:rPr>
              <a:t>. </a:t>
            </a:r>
            <a:r>
              <a:rPr lang="fr-FR" sz="1600" dirty="0" err="1" smtClean="0">
                <a:latin typeface="Tahoma"/>
                <a:cs typeface="Tahoma"/>
              </a:rPr>
              <a:t>Resuscitation</a:t>
            </a:r>
            <a:r>
              <a:rPr lang="fr-FR" sz="1600" dirty="0" smtClean="0">
                <a:latin typeface="Tahoma"/>
                <a:cs typeface="Tahoma"/>
              </a:rPr>
              <a:t> 36 (1998) 111–122</a:t>
            </a:r>
            <a:endParaRPr lang="fr-FR" sz="1600" dirty="0">
              <a:latin typeface="Tahoma"/>
              <a:cs typeface="Tahoma"/>
            </a:endParaRPr>
          </a:p>
        </p:txBody>
      </p:sp>
    </p:spTree>
  </p:cSld>
  <p:clrMapOvr>
    <a:masterClrMapping/>
  </p:clrMapOvr>
  <p:transition spd="med">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14-01-09 à 20.56.05.png"/>
          <p:cNvPicPr>
            <a:picLocks noChangeAspect="1"/>
          </p:cNvPicPr>
          <p:nvPr/>
        </p:nvPicPr>
        <p:blipFill>
          <a:blip r:embed="rId2"/>
          <a:stretch>
            <a:fillRect/>
          </a:stretch>
        </p:blipFill>
        <p:spPr>
          <a:xfrm>
            <a:off x="1066800" y="1895370"/>
            <a:ext cx="6934200" cy="4962629"/>
          </a:xfrm>
          <a:prstGeom prst="rect">
            <a:avLst/>
          </a:prstGeom>
          <a:ln>
            <a:noFill/>
          </a:ln>
        </p:spPr>
      </p:pic>
      <p:sp>
        <p:nvSpPr>
          <p:cNvPr id="11" name="Titre 1"/>
          <p:cNvSpPr>
            <a:spLocks noGrp="1"/>
          </p:cNvSpPr>
          <p:nvPr>
            <p:ph type="title"/>
          </p:nvPr>
        </p:nvSpPr>
        <p:spPr>
          <a:xfrm>
            <a:off x="533400" y="304800"/>
            <a:ext cx="8229600" cy="1371600"/>
          </a:xfrm>
        </p:spPr>
        <p:txBody>
          <a:bodyPr/>
          <a:lstStyle/>
          <a:p>
            <a:pPr>
              <a:spcAft>
                <a:spcPts val="1200"/>
              </a:spcAft>
            </a:pPr>
            <a:r>
              <a:rPr lang="en-US" sz="2400" b="1" dirty="0" smtClean="0">
                <a:latin typeface="Tahoma"/>
                <a:cs typeface="Tahoma"/>
              </a:rPr>
              <a:t>The natural course of neurological recovery following cardiopulmonary resuscitation</a:t>
            </a:r>
            <a:endParaRPr lang="en-US" sz="2400" b="1" dirty="0">
              <a:latin typeface="Tahoma"/>
              <a:cs typeface="Tahoma"/>
            </a:endParaRPr>
          </a:p>
        </p:txBody>
      </p:sp>
      <p:sp>
        <p:nvSpPr>
          <p:cNvPr id="12" name="ZoneTexte 11"/>
          <p:cNvSpPr txBox="1"/>
          <p:nvPr/>
        </p:nvSpPr>
        <p:spPr>
          <a:xfrm>
            <a:off x="591168" y="1447800"/>
            <a:ext cx="5504832" cy="338554"/>
          </a:xfrm>
          <a:prstGeom prst="rect">
            <a:avLst/>
          </a:prstGeom>
          <a:noFill/>
        </p:spPr>
        <p:txBody>
          <a:bodyPr wrap="none" rtlCol="0">
            <a:spAutoFit/>
          </a:bodyPr>
          <a:lstStyle/>
          <a:p>
            <a:r>
              <a:rPr lang="fr-FR" sz="1600" dirty="0" smtClean="0">
                <a:latin typeface="Tahoma"/>
                <a:cs typeface="Tahoma"/>
              </a:rPr>
              <a:t>E.O. </a:t>
            </a:r>
            <a:r>
              <a:rPr lang="fr-FR" sz="1600" dirty="0" err="1" smtClean="0">
                <a:latin typeface="Tahoma"/>
                <a:cs typeface="Tahoma"/>
              </a:rPr>
              <a:t>Jørgensen</a:t>
            </a:r>
            <a:r>
              <a:rPr lang="fr-FR" sz="1600" dirty="0" smtClean="0">
                <a:latin typeface="Tahoma"/>
                <a:cs typeface="Tahoma"/>
              </a:rPr>
              <a:t>, S. </a:t>
            </a:r>
            <a:r>
              <a:rPr lang="fr-FR" sz="1600" dirty="0" err="1" smtClean="0">
                <a:latin typeface="Tahoma"/>
                <a:cs typeface="Tahoma"/>
              </a:rPr>
              <a:t>Holm</a:t>
            </a:r>
            <a:r>
              <a:rPr lang="fr-FR" sz="1600" dirty="0" smtClean="0">
                <a:latin typeface="Tahoma"/>
                <a:cs typeface="Tahoma"/>
              </a:rPr>
              <a:t>. </a:t>
            </a:r>
            <a:r>
              <a:rPr lang="fr-FR" sz="1600" dirty="0" err="1" smtClean="0">
                <a:latin typeface="Tahoma"/>
                <a:cs typeface="Tahoma"/>
              </a:rPr>
              <a:t>Resuscitation</a:t>
            </a:r>
            <a:r>
              <a:rPr lang="fr-FR" sz="1600" dirty="0" smtClean="0">
                <a:latin typeface="Tahoma"/>
                <a:cs typeface="Tahoma"/>
              </a:rPr>
              <a:t> 36 (1998) 111–122</a:t>
            </a:r>
            <a:endParaRPr lang="fr-FR" sz="1600" dirty="0">
              <a:latin typeface="Tahoma"/>
              <a:cs typeface="Tahoma"/>
            </a:endParaRPr>
          </a:p>
        </p:txBody>
      </p:sp>
    </p:spTree>
  </p:cSld>
  <p:clrMapOvr>
    <a:masterClrMapping/>
  </p:clrMapOvr>
  <p:transition spd="med">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09-30 à 22.12.49.png"/>
          <p:cNvPicPr>
            <a:picLocks noChangeAspect="1"/>
          </p:cNvPicPr>
          <p:nvPr/>
        </p:nvPicPr>
        <p:blipFill>
          <a:blip r:embed="rId2"/>
          <a:stretch>
            <a:fillRect/>
          </a:stretch>
        </p:blipFill>
        <p:spPr>
          <a:xfrm>
            <a:off x="0" y="282677"/>
            <a:ext cx="9144000" cy="62926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4-01-14 à 14.34.38.png"/>
          <p:cNvPicPr>
            <a:picLocks noChangeAspect="1"/>
          </p:cNvPicPr>
          <p:nvPr/>
        </p:nvPicPr>
        <p:blipFill>
          <a:blip r:embed="rId2"/>
          <a:stretch>
            <a:fillRect/>
          </a:stretch>
        </p:blipFill>
        <p:spPr>
          <a:xfrm>
            <a:off x="228600" y="1752600"/>
            <a:ext cx="6019800" cy="4560640"/>
          </a:xfrm>
          <a:prstGeom prst="rect">
            <a:avLst/>
          </a:prstGeom>
        </p:spPr>
      </p:pic>
      <p:sp>
        <p:nvSpPr>
          <p:cNvPr id="46083" name="Rectangle 3"/>
          <p:cNvSpPr>
            <a:spLocks noChangeArrowheads="1"/>
          </p:cNvSpPr>
          <p:nvPr/>
        </p:nvSpPr>
        <p:spPr bwMode="auto">
          <a:xfrm>
            <a:off x="457200" y="152400"/>
            <a:ext cx="7772400" cy="1143000"/>
          </a:xfrm>
          <a:prstGeom prst="rect">
            <a:avLst/>
          </a:prstGeom>
          <a:noFill/>
          <a:ln w="9525">
            <a:noFill/>
            <a:miter lim="800000"/>
            <a:headEnd/>
            <a:tailEnd/>
          </a:ln>
        </p:spPr>
        <p:txBody>
          <a:bodyPr lIns="92075" tIns="46038" rIns="92075" bIns="46038" anchor="ctr">
            <a:prstTxWarp prst="textNoShape">
              <a:avLst/>
            </a:prstTxWarp>
          </a:bodyPr>
          <a:lstStyle/>
          <a:p>
            <a:r>
              <a:rPr lang="fr-FR" sz="4000" b="1" dirty="0" smtClean="0">
                <a:solidFill>
                  <a:schemeClr val="tx2"/>
                </a:solidFill>
                <a:latin typeface="Calibri" pitchFamily="-112" charset="0"/>
              </a:rPr>
              <a:t>Potentiels évoqués somesthésiques</a:t>
            </a:r>
            <a:endParaRPr lang="fr-FR" sz="4000" b="1" dirty="0">
              <a:solidFill>
                <a:schemeClr val="tx2"/>
              </a:solidFill>
              <a:latin typeface="Calibri" pitchFamily="-112" charset="0"/>
            </a:endParaRPr>
          </a:p>
        </p:txBody>
      </p:sp>
      <p:sp>
        <p:nvSpPr>
          <p:cNvPr id="46084" name="Text Box 4"/>
          <p:cNvSpPr txBox="1">
            <a:spLocks noChangeArrowheads="1"/>
          </p:cNvSpPr>
          <p:nvPr/>
        </p:nvSpPr>
        <p:spPr bwMode="auto">
          <a:xfrm>
            <a:off x="457200" y="1109246"/>
            <a:ext cx="4896092" cy="307777"/>
          </a:xfrm>
          <a:prstGeom prst="rect">
            <a:avLst/>
          </a:prstGeom>
          <a:noFill/>
          <a:ln w="9525">
            <a:noFill/>
            <a:miter lim="800000"/>
            <a:headEnd/>
            <a:tailEnd/>
          </a:ln>
        </p:spPr>
        <p:txBody>
          <a:bodyPr wrap="none">
            <a:prstTxWarp prst="textNoShape">
              <a:avLst/>
            </a:prstTxWarp>
            <a:spAutoFit/>
          </a:bodyPr>
          <a:lstStyle/>
          <a:p>
            <a:r>
              <a:rPr lang="fr-FR" sz="1400" b="1">
                <a:latin typeface="Tahoma"/>
                <a:cs typeface="Tahoma"/>
              </a:rPr>
              <a:t>Zandbergen EGJ, et al., Lancet 1998:352:1808-1812</a:t>
            </a:r>
          </a:p>
        </p:txBody>
      </p:sp>
      <p:sp>
        <p:nvSpPr>
          <p:cNvPr id="530437" name="Oval 5"/>
          <p:cNvSpPr>
            <a:spLocks noChangeArrowheads="1"/>
          </p:cNvSpPr>
          <p:nvPr/>
        </p:nvSpPr>
        <p:spPr bwMode="auto">
          <a:xfrm>
            <a:off x="4038600" y="3200400"/>
            <a:ext cx="914400" cy="2819400"/>
          </a:xfrm>
          <a:prstGeom prst="ellipse">
            <a:avLst/>
          </a:prstGeom>
          <a:noFill/>
          <a:ln w="57150">
            <a:solidFill>
              <a:srgbClr val="FF0066"/>
            </a:solidFill>
            <a:round/>
            <a:headEnd/>
            <a:tailEnd/>
          </a:ln>
        </p:spPr>
        <p:txBody>
          <a:bodyPr wrap="none" anchor="ctr">
            <a:prstTxWarp prst="textNoShape">
              <a:avLst/>
            </a:prstTxWarp>
          </a:bodyPr>
          <a:lstStyle/>
          <a:p>
            <a:endParaRPr lang="fr-FR">
              <a:latin typeface="Calibri" pitchFamily="-112" charset="0"/>
            </a:endParaRPr>
          </a:p>
        </p:txBody>
      </p:sp>
      <p:pic>
        <p:nvPicPr>
          <p:cNvPr id="46086" name="Picture 6" descr="sofcot-00450013-ill5"/>
          <p:cNvPicPr>
            <a:picLocks noChangeAspect="1" noChangeArrowheads="1"/>
          </p:cNvPicPr>
          <p:nvPr/>
        </p:nvPicPr>
        <p:blipFill>
          <a:blip r:embed="rId3"/>
          <a:srcRect/>
          <a:stretch>
            <a:fillRect/>
          </a:stretch>
        </p:blipFill>
        <p:spPr bwMode="auto">
          <a:xfrm>
            <a:off x="6300612" y="3984625"/>
            <a:ext cx="2709333" cy="2079625"/>
          </a:xfrm>
          <a:prstGeom prst="rect">
            <a:avLst/>
          </a:prstGeom>
          <a:noFill/>
          <a:ln w="9525">
            <a:solidFill>
              <a:schemeClr val="tx1"/>
            </a:solidFill>
            <a:miter lim="800000"/>
            <a:headEnd/>
            <a:tailEnd/>
          </a:ln>
        </p:spPr>
      </p:pic>
      <p:pic>
        <p:nvPicPr>
          <p:cNvPr id="46087" name="Picture 7" descr="sofcot-00450013-ill6"/>
          <p:cNvPicPr>
            <a:picLocks noChangeAspect="1" noChangeArrowheads="1"/>
          </p:cNvPicPr>
          <p:nvPr/>
        </p:nvPicPr>
        <p:blipFill>
          <a:blip r:embed="rId4"/>
          <a:srcRect/>
          <a:stretch>
            <a:fillRect/>
          </a:stretch>
        </p:blipFill>
        <p:spPr bwMode="auto">
          <a:xfrm>
            <a:off x="6300612" y="1752600"/>
            <a:ext cx="2641600" cy="20859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0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1" descr="Capture d’écran 2014-06-04 à 12.35.16.png"/>
          <p:cNvPicPr>
            <a:picLocks noChangeAspect="1"/>
          </p:cNvPicPr>
          <p:nvPr/>
        </p:nvPicPr>
        <p:blipFill>
          <a:blip r:embed="rId2"/>
          <a:srcRect/>
          <a:stretch>
            <a:fillRect/>
          </a:stretch>
        </p:blipFill>
        <p:spPr bwMode="auto">
          <a:xfrm>
            <a:off x="304800" y="2590800"/>
            <a:ext cx="4013200" cy="4133850"/>
          </a:xfrm>
          <a:prstGeom prst="rect">
            <a:avLst/>
          </a:prstGeom>
          <a:noFill/>
          <a:ln w="9525">
            <a:noFill/>
            <a:miter lim="800000"/>
            <a:headEnd/>
            <a:tailEnd/>
          </a:ln>
        </p:spPr>
      </p:pic>
      <p:pic>
        <p:nvPicPr>
          <p:cNvPr id="56323" name="Image 2" descr="Capture d’écran 2014-06-04 à 12.34.46.png"/>
          <p:cNvPicPr>
            <a:picLocks noChangeAspect="1"/>
          </p:cNvPicPr>
          <p:nvPr/>
        </p:nvPicPr>
        <p:blipFill>
          <a:blip r:embed="rId3"/>
          <a:srcRect/>
          <a:stretch>
            <a:fillRect/>
          </a:stretch>
        </p:blipFill>
        <p:spPr bwMode="auto">
          <a:xfrm>
            <a:off x="3488267" y="381000"/>
            <a:ext cx="2733323" cy="3416300"/>
          </a:xfrm>
          <a:prstGeom prst="rect">
            <a:avLst/>
          </a:prstGeom>
          <a:noFill/>
          <a:ln w="9525">
            <a:noFill/>
            <a:miter lim="800000"/>
            <a:headEnd/>
            <a:tailEnd/>
          </a:ln>
        </p:spPr>
      </p:pic>
      <p:pic>
        <p:nvPicPr>
          <p:cNvPr id="56324" name="Image 3" descr="Capture d’écran 2014-06-04 à 12.33.51.png"/>
          <p:cNvPicPr>
            <a:picLocks noChangeAspect="1"/>
          </p:cNvPicPr>
          <p:nvPr/>
        </p:nvPicPr>
        <p:blipFill>
          <a:blip r:embed="rId4"/>
          <a:srcRect/>
          <a:stretch>
            <a:fillRect/>
          </a:stretch>
        </p:blipFill>
        <p:spPr bwMode="auto">
          <a:xfrm>
            <a:off x="5494867" y="2667000"/>
            <a:ext cx="364913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7" descr="Capture d’écran 2014-06-01 à 14.28.40.png"/>
          <p:cNvPicPr>
            <a:picLocks noChangeAspect="1"/>
          </p:cNvPicPr>
          <p:nvPr/>
        </p:nvPicPr>
        <p:blipFill>
          <a:blip r:embed="rId2"/>
          <a:srcRect/>
          <a:stretch>
            <a:fillRect/>
          </a:stretch>
        </p:blipFill>
        <p:spPr bwMode="auto">
          <a:xfrm>
            <a:off x="1998134" y="2860676"/>
            <a:ext cx="4944533" cy="3692525"/>
          </a:xfrm>
          <a:prstGeom prst="rect">
            <a:avLst/>
          </a:prstGeom>
          <a:noFill/>
          <a:ln w="9525">
            <a:noFill/>
            <a:miter lim="800000"/>
            <a:headEnd/>
            <a:tailEnd/>
          </a:ln>
        </p:spPr>
      </p:pic>
      <p:sp>
        <p:nvSpPr>
          <p:cNvPr id="57347" name="ZoneTexte 1"/>
          <p:cNvSpPr txBox="1">
            <a:spLocks noChangeArrowheads="1"/>
          </p:cNvSpPr>
          <p:nvPr/>
        </p:nvSpPr>
        <p:spPr bwMode="auto">
          <a:xfrm>
            <a:off x="575733" y="609601"/>
            <a:ext cx="8263467" cy="1923604"/>
          </a:xfrm>
          <a:prstGeom prst="rect">
            <a:avLst/>
          </a:prstGeom>
          <a:noFill/>
          <a:ln w="9525">
            <a:noFill/>
            <a:miter lim="800000"/>
            <a:headEnd/>
            <a:tailEnd/>
          </a:ln>
        </p:spPr>
        <p:txBody>
          <a:bodyPr>
            <a:prstTxWarp prst="textNoShape">
              <a:avLst/>
            </a:prstTxWarp>
            <a:spAutoFit/>
          </a:bodyPr>
          <a:lstStyle/>
          <a:p>
            <a:pPr>
              <a:spcAft>
                <a:spcPts val="600"/>
              </a:spcAft>
            </a:pPr>
            <a:r>
              <a:rPr lang="en-US" sz="2400" b="1">
                <a:latin typeface="Tahoma" pitchFamily="-112" charset="0"/>
                <a:ea typeface="Tahoma" pitchFamily="-112" charset="0"/>
                <a:cs typeface="Tahoma" pitchFamily="-112" charset="0"/>
              </a:rPr>
              <a:t>Early brain computed tomography findings are associated with outcome in patients treated with therapeutic hypothermia after out-of-hospital cardiac arrest</a:t>
            </a:r>
          </a:p>
          <a:p>
            <a:pPr>
              <a:spcAft>
                <a:spcPts val="600"/>
              </a:spcAft>
            </a:pPr>
            <a:r>
              <a:rPr lang="en-US" b="1" i="1">
                <a:latin typeface="Tahoma" pitchFamily="-112" charset="0"/>
                <a:ea typeface="Tahoma" pitchFamily="-112" charset="0"/>
                <a:cs typeface="Tahoma" pitchFamily="-112" charset="0"/>
              </a:rPr>
              <a:t>Kim SH et al. Scand J Trauma Emerg Med 2013</a:t>
            </a:r>
          </a:p>
        </p:txBody>
      </p:sp>
      <p:sp>
        <p:nvSpPr>
          <p:cNvPr id="57348" name="ZoneTexte 7"/>
          <p:cNvSpPr txBox="1">
            <a:spLocks noChangeArrowheads="1"/>
          </p:cNvSpPr>
          <p:nvPr/>
        </p:nvSpPr>
        <p:spPr bwMode="auto">
          <a:xfrm>
            <a:off x="2404533" y="2449514"/>
            <a:ext cx="4558534" cy="369332"/>
          </a:xfrm>
          <a:prstGeom prst="rect">
            <a:avLst/>
          </a:prstGeom>
          <a:noFill/>
          <a:ln w="9525">
            <a:noFill/>
            <a:miter lim="800000"/>
            <a:headEnd/>
            <a:tailEnd/>
          </a:ln>
        </p:spPr>
        <p:txBody>
          <a:bodyPr wrap="none">
            <a:prstTxWarp prst="textNoShape">
              <a:avLst/>
            </a:prstTxWarp>
            <a:spAutoFit/>
          </a:bodyPr>
          <a:lstStyle/>
          <a:p>
            <a:r>
              <a:rPr lang="fr-FR" b="1">
                <a:latin typeface="Tahoma" pitchFamily="-112" charset="0"/>
                <a:ea typeface="Tahoma" pitchFamily="-112" charset="0"/>
                <a:cs typeface="Tahoma" pitchFamily="-112" charset="0"/>
              </a:rPr>
              <a:t> Changes in GM-to-WM ratios (GWRs)</a:t>
            </a:r>
          </a:p>
        </p:txBody>
      </p:sp>
      <p:sp>
        <p:nvSpPr>
          <p:cNvPr id="57349" name="ZoneTexte 8"/>
          <p:cNvSpPr txBox="1">
            <a:spLocks noChangeArrowheads="1"/>
          </p:cNvSpPr>
          <p:nvPr/>
        </p:nvSpPr>
        <p:spPr bwMode="auto">
          <a:xfrm>
            <a:off x="270934" y="4002088"/>
            <a:ext cx="1591733" cy="646112"/>
          </a:xfrm>
          <a:prstGeom prst="rect">
            <a:avLst/>
          </a:prstGeom>
          <a:noFill/>
          <a:ln w="9525">
            <a:noFill/>
            <a:miter lim="800000"/>
            <a:headEnd/>
            <a:tailEnd/>
          </a:ln>
        </p:spPr>
        <p:txBody>
          <a:bodyPr>
            <a:prstTxWarp prst="textNoShape">
              <a:avLst/>
            </a:prstTxWarp>
            <a:spAutoFit/>
          </a:bodyPr>
          <a:lstStyle/>
          <a:p>
            <a:pPr algn="ctr"/>
            <a:r>
              <a:rPr lang="fr-FR" b="1">
                <a:latin typeface="Tahoma" pitchFamily="-112" charset="0"/>
                <a:ea typeface="Tahoma" pitchFamily="-112" charset="0"/>
                <a:cs typeface="Tahoma" pitchFamily="-112" charset="0"/>
              </a:rPr>
              <a:t> Low ratio (abnormal)</a:t>
            </a:r>
          </a:p>
        </p:txBody>
      </p:sp>
      <p:sp>
        <p:nvSpPr>
          <p:cNvPr id="57350" name="ZoneTexte 9"/>
          <p:cNvSpPr txBox="1">
            <a:spLocks noChangeArrowheads="1"/>
          </p:cNvSpPr>
          <p:nvPr/>
        </p:nvSpPr>
        <p:spPr bwMode="auto">
          <a:xfrm>
            <a:off x="7213600" y="4191001"/>
            <a:ext cx="1591733" cy="646113"/>
          </a:xfrm>
          <a:prstGeom prst="rect">
            <a:avLst/>
          </a:prstGeom>
          <a:noFill/>
          <a:ln w="9525">
            <a:noFill/>
            <a:miter lim="800000"/>
            <a:headEnd/>
            <a:tailEnd/>
          </a:ln>
        </p:spPr>
        <p:txBody>
          <a:bodyPr>
            <a:prstTxWarp prst="textNoShape">
              <a:avLst/>
            </a:prstTxWarp>
            <a:spAutoFit/>
          </a:bodyPr>
          <a:lstStyle/>
          <a:p>
            <a:pPr algn="ctr"/>
            <a:r>
              <a:rPr lang="fr-FR" b="1">
                <a:latin typeface="Tahoma" pitchFamily="-112" charset="0"/>
                <a:ea typeface="Tahoma" pitchFamily="-112" charset="0"/>
                <a:cs typeface="Tahoma" pitchFamily="-112" charset="0"/>
              </a:rPr>
              <a:t> High ratio (normal)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idx="4294967295"/>
          </p:nvPr>
        </p:nvSpPr>
        <p:spPr>
          <a:xfrm>
            <a:off x="846667" y="879476"/>
            <a:ext cx="7543800" cy="492125"/>
          </a:xfrm>
        </p:spPr>
        <p:txBody>
          <a:bodyPr lIns="0" tIns="0" rIns="0" bIns="0">
            <a:spAutoFit/>
          </a:bodyPr>
          <a:lstStyle/>
          <a:p>
            <a:r>
              <a:rPr lang="en-US" sz="3200" b="1" smtClean="0">
                <a:latin typeface="Tahoma" pitchFamily="-112" charset="0"/>
                <a:ea typeface="ＭＳ Ｐゴシック" pitchFamily="-112" charset="-128"/>
                <a:cs typeface="ＭＳ Ｐゴシック" pitchFamily="-112" charset="-128"/>
              </a:rPr>
              <a:t>Liens d’intérêts</a:t>
            </a:r>
          </a:p>
        </p:txBody>
      </p:sp>
      <p:sp>
        <p:nvSpPr>
          <p:cNvPr id="18435" name="Text Box 16"/>
          <p:cNvSpPr>
            <a:spLocks noGrp="1" noChangeArrowheads="1"/>
          </p:cNvSpPr>
          <p:nvPr>
            <p:ph type="body" idx="4294967295"/>
          </p:nvPr>
        </p:nvSpPr>
        <p:spPr>
          <a:xfrm>
            <a:off x="1008945" y="2189164"/>
            <a:ext cx="7467600" cy="846137"/>
          </a:xfrm>
        </p:spPr>
        <p:txBody>
          <a:bodyPr lIns="0" tIns="0" rIns="0" bIns="0">
            <a:spAutoFit/>
          </a:bodyPr>
          <a:lstStyle/>
          <a:p>
            <a:r>
              <a:rPr lang="en-US" sz="2500" b="1" i="1" dirty="0">
                <a:latin typeface="Tahoma" pitchFamily="-112" charset="0"/>
                <a:ea typeface="ＭＳ Ｐゴシック" pitchFamily="-112" charset="-128"/>
                <a:cs typeface="ＭＳ Ｐゴシック" pitchFamily="-112" charset="-128"/>
              </a:rPr>
              <a:t>Alain Cariou</a:t>
            </a:r>
          </a:p>
          <a:p>
            <a:r>
              <a:rPr lang="en-US" sz="2500" b="1" i="1" dirty="0">
                <a:latin typeface="Tahoma" pitchFamily="-112" charset="0"/>
                <a:ea typeface="ＭＳ Ｐゴシック" pitchFamily="-112" charset="-128"/>
                <a:cs typeface="ＭＳ Ｐゴシック" pitchFamily="-112" charset="-128"/>
              </a:rPr>
              <a:t>CREUF 2014:</a:t>
            </a:r>
            <a:r>
              <a:rPr lang="fr-FR" sz="2500" b="1" i="1" dirty="0" smtClean="0">
                <a:latin typeface="Tahoma" pitchFamily="-112" charset="0"/>
                <a:ea typeface="ＭＳ Ｐゴシック" pitchFamily="-112" charset="-128"/>
                <a:cs typeface="ＭＳ Ｐゴシック" pitchFamily="-112" charset="-128"/>
              </a:rPr>
              <a:t> Pronostic neurologique</a:t>
            </a:r>
            <a:endParaRPr lang="fr-FR" sz="2500" b="1" i="1" dirty="0">
              <a:latin typeface="Tahoma" pitchFamily="-112" charset="0"/>
              <a:ea typeface="ＭＳ Ｐゴシック" pitchFamily="-112" charset="-128"/>
              <a:cs typeface="ＭＳ Ｐゴシック" pitchFamily="-112" charset="-128"/>
            </a:endParaRPr>
          </a:p>
        </p:txBody>
      </p:sp>
      <p:sp>
        <p:nvSpPr>
          <p:cNvPr id="18436" name="Text Box 17"/>
          <p:cNvSpPr txBox="1">
            <a:spLocks noChangeArrowheads="1"/>
          </p:cNvSpPr>
          <p:nvPr/>
        </p:nvSpPr>
        <p:spPr bwMode="auto">
          <a:xfrm>
            <a:off x="1049867" y="3505200"/>
            <a:ext cx="4124678" cy="1938338"/>
          </a:xfrm>
          <a:prstGeom prst="rect">
            <a:avLst/>
          </a:prstGeom>
          <a:noFill/>
          <a:ln w="9525">
            <a:noFill/>
            <a:miter lim="800000"/>
            <a:headEnd/>
            <a:tailEnd/>
          </a:ln>
        </p:spPr>
        <p:txBody>
          <a:bodyPr>
            <a:prstTxWarp prst="textNoShape">
              <a:avLst/>
            </a:prstTxWarp>
            <a:spAutoFit/>
          </a:bodyPr>
          <a:lstStyle/>
          <a:p>
            <a:pPr eaLnBrk="0" hangingPunct="0"/>
            <a:r>
              <a:rPr lang="en-US" sz="2400">
                <a:latin typeface="Tahoma" pitchFamily="-112" charset="0"/>
                <a:ea typeface="ＭＳ Ｐゴシック" pitchFamily="-112" charset="-128"/>
                <a:cs typeface="ＭＳ Ｐゴシック" pitchFamily="-112" charset="-128"/>
              </a:rPr>
              <a:t>Pulsion France</a:t>
            </a:r>
          </a:p>
          <a:p>
            <a:pPr eaLnBrk="0" hangingPunct="0"/>
            <a:r>
              <a:rPr lang="en-US" sz="2400">
                <a:latin typeface="Tahoma" pitchFamily="-112" charset="0"/>
                <a:ea typeface="ＭＳ Ｐゴシック" pitchFamily="-112" charset="-128"/>
                <a:cs typeface="ＭＳ Ｐゴシック" pitchFamily="-112" charset="-128"/>
              </a:rPr>
              <a:t>Bard Europe</a:t>
            </a:r>
          </a:p>
          <a:p>
            <a:pPr eaLnBrk="0" hangingPunct="0"/>
            <a:endParaRPr lang="en-US" sz="2400">
              <a:latin typeface="Tahoma" pitchFamily="-112" charset="0"/>
              <a:ea typeface="ＭＳ Ｐゴシック" pitchFamily="-112" charset="-128"/>
              <a:cs typeface="ＭＳ Ｐゴシック" pitchFamily="-112" charset="-128"/>
            </a:endParaRPr>
          </a:p>
          <a:p>
            <a:pPr eaLnBrk="0" hangingPunct="0"/>
            <a:endParaRPr lang="en-US" sz="2400">
              <a:solidFill>
                <a:schemeClr val="bg1"/>
              </a:solidFill>
              <a:latin typeface="Tahoma" pitchFamily="-112" charset="0"/>
              <a:ea typeface="ＭＳ Ｐゴシック" pitchFamily="-112" charset="-128"/>
              <a:cs typeface="ＭＳ Ｐゴシック" pitchFamily="-112" charset="-128"/>
            </a:endParaRPr>
          </a:p>
          <a:p>
            <a:pPr eaLnBrk="0" hangingPunct="0"/>
            <a:endParaRPr lang="en-US" sz="2400">
              <a:solidFill>
                <a:schemeClr val="bg1"/>
              </a:solidFill>
              <a:latin typeface="Tahoma" pitchFamily="-112" charset="0"/>
              <a:ea typeface="ＭＳ Ｐゴシック" pitchFamily="-112" charset="-128"/>
              <a:cs typeface="ＭＳ Ｐゴシック" pitchFamily="-112" charset="-128"/>
            </a:endParaRPr>
          </a:p>
          <a:p>
            <a:pPr eaLnBrk="0" hangingPunct="0"/>
            <a:endParaRPr lang="en-US" sz="2400">
              <a:solidFill>
                <a:schemeClr val="bg1"/>
              </a:solidFill>
              <a:latin typeface="Tahoma" pitchFamily="-112" charset="0"/>
              <a:ea typeface="ＭＳ Ｐゴシック" pitchFamily="-112" charset="-128"/>
              <a:cs typeface="ＭＳ Ｐゴシック" pitchFamily="-112" charset="-128"/>
            </a:endParaRP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1"/>
          <p:cNvSpPr txBox="1">
            <a:spLocks noChangeArrowheads="1"/>
          </p:cNvSpPr>
          <p:nvPr/>
        </p:nvSpPr>
        <p:spPr bwMode="auto">
          <a:xfrm>
            <a:off x="609600" y="533400"/>
            <a:ext cx="8128000" cy="1523494"/>
          </a:xfrm>
          <a:prstGeom prst="rect">
            <a:avLst/>
          </a:prstGeom>
          <a:noFill/>
          <a:ln w="9525">
            <a:noFill/>
            <a:miter lim="800000"/>
            <a:headEnd/>
            <a:tailEnd/>
          </a:ln>
        </p:spPr>
        <p:txBody>
          <a:bodyPr>
            <a:prstTxWarp prst="textNoShape">
              <a:avLst/>
            </a:prstTxWarp>
            <a:spAutoFit/>
          </a:bodyPr>
          <a:lstStyle/>
          <a:p>
            <a:pPr>
              <a:spcAft>
                <a:spcPts val="600"/>
              </a:spcAft>
            </a:pPr>
            <a:r>
              <a:rPr lang="en-AU" sz="2400" b="1">
                <a:latin typeface="Tahoma" pitchFamily="-112" charset="0"/>
                <a:ea typeface="Tahoma" pitchFamily="-112" charset="0"/>
                <a:cs typeface="Tahoma" pitchFamily="-112" charset="0"/>
              </a:rPr>
              <a:t>Association between a quantitative CT scan measure of brain edema and outcome after cardiac arrest</a:t>
            </a:r>
          </a:p>
          <a:p>
            <a:pPr>
              <a:spcAft>
                <a:spcPts val="600"/>
              </a:spcAft>
            </a:pPr>
            <a:r>
              <a:rPr lang="en-AU" sz="1600" b="1" i="1">
                <a:latin typeface="Tahoma" pitchFamily="-112" charset="0"/>
                <a:ea typeface="Tahoma" pitchFamily="-112" charset="0"/>
                <a:cs typeface="Tahoma" pitchFamily="-112" charset="0"/>
              </a:rPr>
              <a:t>Metter RB et al. Resuscitation 2011</a:t>
            </a:r>
          </a:p>
        </p:txBody>
      </p:sp>
      <p:pic>
        <p:nvPicPr>
          <p:cNvPr id="58371" name="Image 2" descr="Capture d’écran 2014-06-01 à 16.02.55.png"/>
          <p:cNvPicPr>
            <a:picLocks noChangeAspect="1"/>
          </p:cNvPicPr>
          <p:nvPr/>
        </p:nvPicPr>
        <p:blipFill>
          <a:blip r:embed="rId2"/>
          <a:srcRect/>
          <a:stretch>
            <a:fillRect/>
          </a:stretch>
        </p:blipFill>
        <p:spPr bwMode="auto">
          <a:xfrm>
            <a:off x="5698067" y="1828800"/>
            <a:ext cx="3276600" cy="4826000"/>
          </a:xfrm>
          <a:prstGeom prst="rect">
            <a:avLst/>
          </a:prstGeom>
          <a:noFill/>
          <a:ln w="9525">
            <a:noFill/>
            <a:miter lim="800000"/>
            <a:headEnd/>
            <a:tailEnd/>
          </a:ln>
        </p:spPr>
      </p:pic>
      <p:pic>
        <p:nvPicPr>
          <p:cNvPr id="58372" name="Image 3" descr="Capture d’écran 2014-06-01 à 16.17.01.png"/>
          <p:cNvPicPr>
            <a:picLocks noChangeAspect="1"/>
          </p:cNvPicPr>
          <p:nvPr/>
        </p:nvPicPr>
        <p:blipFill>
          <a:blip r:embed="rId3"/>
          <a:srcRect/>
          <a:stretch>
            <a:fillRect/>
          </a:stretch>
        </p:blipFill>
        <p:spPr bwMode="auto">
          <a:xfrm>
            <a:off x="333023" y="2286000"/>
            <a:ext cx="527473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oneTexte 1"/>
          <p:cNvSpPr txBox="1">
            <a:spLocks noChangeArrowheads="1"/>
          </p:cNvSpPr>
          <p:nvPr/>
        </p:nvSpPr>
        <p:spPr bwMode="auto">
          <a:xfrm>
            <a:off x="508000" y="609601"/>
            <a:ext cx="7992533" cy="1554163"/>
          </a:xfrm>
          <a:prstGeom prst="rect">
            <a:avLst/>
          </a:prstGeom>
          <a:noFill/>
          <a:ln w="9525">
            <a:noFill/>
            <a:miter lim="800000"/>
            <a:headEnd/>
            <a:tailEnd/>
          </a:ln>
        </p:spPr>
        <p:txBody>
          <a:bodyPr>
            <a:prstTxWarp prst="textNoShape">
              <a:avLst/>
            </a:prstTxWarp>
            <a:spAutoFit/>
          </a:bodyPr>
          <a:lstStyle/>
          <a:p>
            <a:pPr>
              <a:spcAft>
                <a:spcPts val="600"/>
              </a:spcAft>
            </a:pPr>
            <a:r>
              <a:rPr lang="en-AU" sz="2400" b="1">
                <a:latin typeface="Tahoma" pitchFamily="-112" charset="0"/>
                <a:ea typeface="Tahoma" pitchFamily="-112" charset="0"/>
                <a:cs typeface="Tahoma" pitchFamily="-112" charset="0"/>
              </a:rPr>
              <a:t>Quality of evidence in studies evaluating neuroimaging for neurologic prognostication in adult patients resuscitated from cardiac arrest</a:t>
            </a:r>
          </a:p>
          <a:p>
            <a:pPr>
              <a:spcAft>
                <a:spcPts val="600"/>
              </a:spcAft>
            </a:pPr>
            <a:r>
              <a:rPr lang="en-AU" b="1" i="1">
                <a:latin typeface="Tahoma" pitchFamily="-112" charset="0"/>
                <a:ea typeface="Tahoma" pitchFamily="-112" charset="0"/>
                <a:cs typeface="Tahoma" pitchFamily="-112" charset="0"/>
              </a:rPr>
              <a:t>Hahn DK et al. Resuscitation 2014</a:t>
            </a:r>
          </a:p>
        </p:txBody>
      </p:sp>
      <p:sp>
        <p:nvSpPr>
          <p:cNvPr id="60419" name="ZoneTexte 2"/>
          <p:cNvSpPr txBox="1">
            <a:spLocks noChangeArrowheads="1"/>
          </p:cNvSpPr>
          <p:nvPr/>
        </p:nvSpPr>
        <p:spPr bwMode="auto">
          <a:xfrm>
            <a:off x="237067" y="5715001"/>
            <a:ext cx="8636000" cy="923925"/>
          </a:xfrm>
          <a:prstGeom prst="rect">
            <a:avLst/>
          </a:prstGeom>
          <a:noFill/>
          <a:ln w="9525">
            <a:noFill/>
            <a:miter lim="800000"/>
            <a:headEnd/>
            <a:tailEnd/>
          </a:ln>
        </p:spPr>
        <p:txBody>
          <a:bodyPr>
            <a:prstTxWarp prst="textNoShape">
              <a:avLst/>
            </a:prstTxWarp>
            <a:spAutoFit/>
          </a:bodyPr>
          <a:lstStyle/>
          <a:p>
            <a:r>
              <a:rPr lang="en-US" i="1">
                <a:latin typeface="Tahoma" pitchFamily="-112" charset="0"/>
                <a:ea typeface="Tahoma" pitchFamily="-112" charset="0"/>
                <a:cs typeface="Tahoma" pitchFamily="-112" charset="0"/>
              </a:rPr>
              <a:t>“(…) the quality of the available literature is not robust, highlighting the need for higher quality studies before neuroimaging can be supported as a standard tool for prognostication in the patient population” </a:t>
            </a:r>
          </a:p>
        </p:txBody>
      </p:sp>
      <p:pic>
        <p:nvPicPr>
          <p:cNvPr id="60420" name="Image 3" descr="Capture d’écran 2014-06-01 à 12.49.05.png"/>
          <p:cNvPicPr>
            <a:picLocks noChangeAspect="1"/>
          </p:cNvPicPr>
          <p:nvPr/>
        </p:nvPicPr>
        <p:blipFill>
          <a:blip r:embed="rId2"/>
          <a:srcRect/>
          <a:stretch>
            <a:fillRect/>
          </a:stretch>
        </p:blipFill>
        <p:spPr bwMode="auto">
          <a:xfrm>
            <a:off x="0" y="2362201"/>
            <a:ext cx="9144000" cy="317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3" descr="Capture d’écran 2013-12-12 à 22.38.15.png"/>
          <p:cNvPicPr>
            <a:picLocks noChangeAspect="1"/>
          </p:cNvPicPr>
          <p:nvPr/>
        </p:nvPicPr>
        <p:blipFill>
          <a:blip r:embed="rId2"/>
          <a:srcRect/>
          <a:stretch>
            <a:fillRect/>
          </a:stretch>
        </p:blipFill>
        <p:spPr bwMode="auto">
          <a:xfrm>
            <a:off x="440267" y="457200"/>
            <a:ext cx="6248400" cy="2362200"/>
          </a:xfrm>
          <a:prstGeom prst="rect">
            <a:avLst/>
          </a:prstGeom>
          <a:noFill/>
          <a:ln w="9525">
            <a:noFill/>
            <a:miter lim="800000"/>
            <a:headEnd/>
            <a:tailEnd/>
          </a:ln>
        </p:spPr>
      </p:pic>
      <p:pic>
        <p:nvPicPr>
          <p:cNvPr id="55299" name="Image 4" descr="Capture d’écran 2013-12-12 à 22.41.04.png"/>
          <p:cNvPicPr>
            <a:picLocks noChangeAspect="1"/>
          </p:cNvPicPr>
          <p:nvPr/>
        </p:nvPicPr>
        <p:blipFill>
          <a:blip r:embed="rId3"/>
          <a:srcRect/>
          <a:stretch>
            <a:fillRect/>
          </a:stretch>
        </p:blipFill>
        <p:spPr bwMode="auto">
          <a:xfrm>
            <a:off x="448358" y="3124200"/>
            <a:ext cx="3906332" cy="3200400"/>
          </a:xfrm>
          <a:prstGeom prst="rect">
            <a:avLst/>
          </a:prstGeom>
          <a:noFill/>
          <a:ln w="9525">
            <a:noFill/>
            <a:miter lim="800000"/>
            <a:headEnd/>
            <a:tailEnd/>
          </a:ln>
        </p:spPr>
      </p:pic>
      <p:pic>
        <p:nvPicPr>
          <p:cNvPr id="55300" name="Image 5" descr="Capture d’écran 2013-12-12 à 22.40.33.png"/>
          <p:cNvPicPr>
            <a:picLocks noChangeAspect="1"/>
          </p:cNvPicPr>
          <p:nvPr/>
        </p:nvPicPr>
        <p:blipFill>
          <a:blip r:embed="rId4"/>
          <a:srcRect/>
          <a:stretch>
            <a:fillRect/>
          </a:stretch>
        </p:blipFill>
        <p:spPr bwMode="auto">
          <a:xfrm>
            <a:off x="4494389" y="3124200"/>
            <a:ext cx="4345877" cy="3276600"/>
          </a:xfrm>
          <a:prstGeom prst="rect">
            <a:avLst/>
          </a:prstGeom>
          <a:noFill/>
          <a:ln w="9525">
            <a:noFill/>
            <a:miter lim="800000"/>
            <a:headEnd/>
            <a:tailEnd/>
          </a:ln>
        </p:spPr>
      </p:pic>
      <p:pic>
        <p:nvPicPr>
          <p:cNvPr id="55301" name="Image 6" descr="Capture d’écran 2013-12-12 à 22.42.28.png"/>
          <p:cNvPicPr>
            <a:picLocks noChangeAspect="1"/>
          </p:cNvPicPr>
          <p:nvPr/>
        </p:nvPicPr>
        <p:blipFill>
          <a:blip r:embed="rId5"/>
          <a:srcRect/>
          <a:stretch>
            <a:fillRect/>
          </a:stretch>
        </p:blipFill>
        <p:spPr bwMode="auto">
          <a:xfrm>
            <a:off x="6604000" y="609601"/>
            <a:ext cx="2319867" cy="303213"/>
          </a:xfrm>
          <a:prstGeom prst="rect">
            <a:avLst/>
          </a:prstGeom>
          <a:noFill/>
          <a:ln w="9525">
            <a:noFill/>
            <a:miter lim="800000"/>
            <a:headEnd/>
            <a:tailEnd/>
          </a:ln>
        </p:spPr>
      </p:pic>
      <p:sp>
        <p:nvSpPr>
          <p:cNvPr id="6" name="ZoneTexte 5"/>
          <p:cNvSpPr txBox="1"/>
          <p:nvPr/>
        </p:nvSpPr>
        <p:spPr>
          <a:xfrm>
            <a:off x="4495800" y="3124200"/>
            <a:ext cx="4419600" cy="3231654"/>
          </a:xfrm>
          <a:prstGeom prst="rect">
            <a:avLst/>
          </a:prstGeom>
          <a:solidFill>
            <a:schemeClr val="tx1"/>
          </a:solidFill>
        </p:spPr>
        <p:txBody>
          <a:bodyPr wrap="square" rtlCol="0">
            <a:spAutoFit/>
          </a:bodyPr>
          <a:lstStyle/>
          <a:p>
            <a:pPr>
              <a:spcAft>
                <a:spcPts val="1800"/>
              </a:spcAft>
            </a:pPr>
            <a:r>
              <a:rPr lang="fr-FR" sz="2400" b="1" dirty="0" smtClean="0">
                <a:solidFill>
                  <a:srgbClr val="FFFFFF"/>
                </a:solidFill>
                <a:latin typeface="Tahoma"/>
                <a:cs typeface="Tahoma"/>
              </a:rPr>
              <a:t>Nombreux problèmes à résoudre :</a:t>
            </a:r>
          </a:p>
          <a:p>
            <a:pPr>
              <a:spcAft>
                <a:spcPts val="1800"/>
              </a:spcAft>
              <a:buFontTx/>
              <a:buChar char="-"/>
            </a:pPr>
            <a:r>
              <a:rPr lang="fr-FR" sz="2400" dirty="0" smtClean="0">
                <a:solidFill>
                  <a:srgbClr val="FFFFFF"/>
                </a:solidFill>
                <a:latin typeface="Tahoma"/>
                <a:cs typeface="Tahoma"/>
              </a:rPr>
              <a:t> Validation</a:t>
            </a:r>
          </a:p>
          <a:p>
            <a:pPr>
              <a:spcAft>
                <a:spcPts val="1800"/>
              </a:spcAft>
              <a:buFontTx/>
              <a:buChar char="-"/>
            </a:pPr>
            <a:r>
              <a:rPr lang="fr-FR" sz="2400" dirty="0" smtClean="0">
                <a:solidFill>
                  <a:srgbClr val="FFFFFF"/>
                </a:solidFill>
                <a:latin typeface="Tahoma"/>
                <a:cs typeface="Tahoma"/>
              </a:rPr>
              <a:t> Applicabilité</a:t>
            </a:r>
          </a:p>
          <a:p>
            <a:pPr>
              <a:spcAft>
                <a:spcPts val="1800"/>
              </a:spcAft>
              <a:buFontTx/>
              <a:buChar char="-"/>
            </a:pPr>
            <a:r>
              <a:rPr lang="fr-FR" sz="2400" dirty="0" smtClean="0">
                <a:solidFill>
                  <a:srgbClr val="FFFFFF"/>
                </a:solidFill>
                <a:latin typeface="Tahoma"/>
                <a:cs typeface="Tahoma"/>
              </a:rPr>
              <a:t> Timing de réalisation</a:t>
            </a:r>
          </a:p>
          <a:p>
            <a:pPr>
              <a:spcAft>
                <a:spcPts val="1800"/>
              </a:spcAft>
              <a:buFontTx/>
              <a:buChar char="-"/>
            </a:pPr>
            <a:r>
              <a:rPr lang="fr-FR" sz="2400" dirty="0" smtClean="0">
                <a:solidFill>
                  <a:srgbClr val="FFFFFF"/>
                </a:solidFill>
                <a:latin typeface="Tahoma"/>
                <a:cs typeface="Tahoma"/>
              </a:rPr>
              <a:t> « </a:t>
            </a:r>
            <a:r>
              <a:rPr lang="fr-FR" sz="2400" dirty="0" err="1" smtClean="0">
                <a:solidFill>
                  <a:srgbClr val="FFFFFF"/>
                </a:solidFill>
                <a:latin typeface="Tahoma"/>
                <a:cs typeface="Tahoma"/>
              </a:rPr>
              <a:t>Population-cible</a:t>
            </a:r>
            <a:r>
              <a:rPr lang="fr-FR" sz="2400" dirty="0" smtClean="0">
                <a:solidFill>
                  <a:srgbClr val="FFFFFF"/>
                </a:solidFill>
                <a:latin typeface="Tahoma"/>
                <a:cs typeface="Tahoma"/>
              </a:rPr>
              <a:t> » ?</a:t>
            </a:r>
            <a:endParaRPr lang="fr-FR" sz="2400" dirty="0">
              <a:solidFill>
                <a:srgbClr val="FFFFFF"/>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1883834" y="1978025"/>
            <a:ext cx="5339644" cy="4422775"/>
          </a:xfrm>
          <a:prstGeom prst="rect">
            <a:avLst/>
          </a:prstGeom>
          <a:noFill/>
          <a:ln w="9525">
            <a:noFill/>
            <a:miter lim="800000"/>
            <a:headEnd/>
            <a:tailEnd/>
          </a:ln>
        </p:spPr>
      </p:pic>
      <p:sp>
        <p:nvSpPr>
          <p:cNvPr id="63490" name="Text Box 3"/>
          <p:cNvSpPr txBox="1">
            <a:spLocks noChangeArrowheads="1"/>
          </p:cNvSpPr>
          <p:nvPr/>
        </p:nvSpPr>
        <p:spPr bwMode="auto">
          <a:xfrm>
            <a:off x="3375378" y="3829050"/>
            <a:ext cx="552442" cy="369332"/>
          </a:xfrm>
          <a:prstGeom prst="rect">
            <a:avLst/>
          </a:prstGeom>
          <a:solidFill>
            <a:srgbClr val="292929"/>
          </a:solidFill>
          <a:ln w="9525">
            <a:noFill/>
            <a:miter lim="800000"/>
            <a:headEnd/>
            <a:tailEnd/>
          </a:ln>
        </p:spPr>
        <p:txBody>
          <a:bodyPr wrap="none">
            <a:prstTxWarp prst="textNoShape">
              <a:avLst/>
            </a:prstTxWarp>
            <a:spAutoFit/>
          </a:bodyPr>
          <a:lstStyle/>
          <a:p>
            <a:r>
              <a:rPr lang="fr-FR">
                <a:solidFill>
                  <a:schemeClr val="bg1"/>
                </a:solidFill>
                <a:latin typeface="Calibri" pitchFamily="-112" charset="0"/>
              </a:rPr>
              <a:t>NSE</a:t>
            </a:r>
          </a:p>
        </p:txBody>
      </p:sp>
      <p:sp>
        <p:nvSpPr>
          <p:cNvPr id="63491" name="Text Box 4"/>
          <p:cNvSpPr txBox="1">
            <a:spLocks noChangeArrowheads="1"/>
          </p:cNvSpPr>
          <p:nvPr/>
        </p:nvSpPr>
        <p:spPr bwMode="auto">
          <a:xfrm>
            <a:off x="6196189" y="3827464"/>
            <a:ext cx="882799" cy="369332"/>
          </a:xfrm>
          <a:prstGeom prst="rect">
            <a:avLst/>
          </a:prstGeom>
          <a:solidFill>
            <a:srgbClr val="292929"/>
          </a:solidFill>
          <a:ln w="9525">
            <a:noFill/>
            <a:miter lim="800000"/>
            <a:headEnd/>
            <a:tailEnd/>
          </a:ln>
        </p:spPr>
        <p:txBody>
          <a:bodyPr wrap="none">
            <a:prstTxWarp prst="textNoShape">
              <a:avLst/>
            </a:prstTxWarp>
            <a:spAutoFit/>
          </a:bodyPr>
          <a:lstStyle/>
          <a:p>
            <a:r>
              <a:rPr lang="fr-FR">
                <a:solidFill>
                  <a:schemeClr val="bg1"/>
                </a:solidFill>
                <a:latin typeface="Calibri" pitchFamily="-112" charset="0"/>
              </a:rPr>
              <a:t>P S-100</a:t>
            </a:r>
          </a:p>
        </p:txBody>
      </p:sp>
      <p:sp>
        <p:nvSpPr>
          <p:cNvPr id="63493" name="Rectangle 6"/>
          <p:cNvSpPr>
            <a:spLocks noChangeArrowheads="1"/>
          </p:cNvSpPr>
          <p:nvPr/>
        </p:nvSpPr>
        <p:spPr bwMode="auto">
          <a:xfrm>
            <a:off x="6231467" y="6440488"/>
            <a:ext cx="2628900" cy="30480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50000"/>
              </a:spcBef>
            </a:pPr>
            <a:r>
              <a:rPr lang="fr-FR" sz="1400">
                <a:latin typeface="Calibri" pitchFamily="-112" charset="0"/>
              </a:rPr>
              <a:t>Zandbergen et al. Neurology 2006</a:t>
            </a:r>
          </a:p>
        </p:txBody>
      </p:sp>
      <p:sp>
        <p:nvSpPr>
          <p:cNvPr id="63494" name="Rectangle 7"/>
          <p:cNvSpPr>
            <a:spLocks noChangeArrowheads="1"/>
          </p:cNvSpPr>
          <p:nvPr/>
        </p:nvSpPr>
        <p:spPr bwMode="auto">
          <a:xfrm>
            <a:off x="3100212" y="1916113"/>
            <a:ext cx="575733" cy="36036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fr-FR">
              <a:latin typeface="Calibri" pitchFamily="-112" charset="0"/>
            </a:endParaRPr>
          </a:p>
        </p:txBody>
      </p:sp>
      <p:sp>
        <p:nvSpPr>
          <p:cNvPr id="63495" name="Rectangle 8"/>
          <p:cNvSpPr>
            <a:spLocks noChangeArrowheads="1"/>
          </p:cNvSpPr>
          <p:nvPr/>
        </p:nvSpPr>
        <p:spPr bwMode="auto">
          <a:xfrm>
            <a:off x="5659967" y="1916113"/>
            <a:ext cx="575733" cy="36036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fr-FR">
              <a:latin typeface="Calibri" pitchFamily="-112" charset="0"/>
            </a:endParaRPr>
          </a:p>
        </p:txBody>
      </p:sp>
      <p:pic>
        <p:nvPicPr>
          <p:cNvPr id="9" name="Image 8" descr="Capture d’écran 2014-09-30 à 21.42.50.png"/>
          <p:cNvPicPr>
            <a:picLocks noChangeAspect="1"/>
          </p:cNvPicPr>
          <p:nvPr/>
        </p:nvPicPr>
        <p:blipFill>
          <a:blip r:embed="rId4"/>
          <a:stretch>
            <a:fillRect/>
          </a:stretch>
        </p:blipFill>
        <p:spPr>
          <a:xfrm>
            <a:off x="1143000" y="457200"/>
            <a:ext cx="6997700" cy="1701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a:grpSpLocks/>
          </p:cNvGrpSpPr>
          <p:nvPr/>
        </p:nvGrpSpPr>
        <p:grpSpPr bwMode="auto">
          <a:xfrm>
            <a:off x="667456" y="476250"/>
            <a:ext cx="8476544" cy="6381750"/>
            <a:chOff x="-257100" y="476672"/>
            <a:chExt cx="9535988" cy="6381328"/>
          </a:xfrm>
        </p:grpSpPr>
        <p:sp>
          <p:nvSpPr>
            <p:cNvPr id="74758" name="Rectangle 3"/>
            <p:cNvSpPr>
              <a:spLocks noChangeArrowheads="1"/>
            </p:cNvSpPr>
            <p:nvPr/>
          </p:nvSpPr>
          <p:spPr bwMode="auto">
            <a:xfrm>
              <a:off x="-257100" y="476672"/>
              <a:ext cx="9535988" cy="6381328"/>
            </a:xfrm>
            <a:prstGeom prst="rect">
              <a:avLst/>
            </a:prstGeom>
            <a:solidFill>
              <a:schemeClr val="bg1"/>
            </a:solidFill>
            <a:ln w="9525">
              <a:solidFill>
                <a:schemeClr val="bg1"/>
              </a:solidFill>
              <a:miter lim="800000"/>
              <a:headEnd/>
              <a:tailEnd/>
            </a:ln>
          </p:spPr>
          <p:txBody>
            <a:bodyPr wrap="none">
              <a:prstTxWarp prst="textNoShape">
                <a:avLst/>
              </a:prstTxWarp>
            </a:bodyPr>
            <a:lstStyle/>
            <a:p>
              <a:endParaRPr lang="fr-FR"/>
            </a:p>
          </p:txBody>
        </p:sp>
        <p:pic>
          <p:nvPicPr>
            <p:cNvPr id="74759" name="Picture 2"/>
            <p:cNvPicPr>
              <a:picLocks noChangeAspect="1" noChangeArrowheads="1"/>
            </p:cNvPicPr>
            <p:nvPr/>
          </p:nvPicPr>
          <p:blipFill>
            <a:blip r:embed="rId2"/>
            <a:srcRect/>
            <a:stretch>
              <a:fillRect/>
            </a:stretch>
          </p:blipFill>
          <p:spPr bwMode="auto">
            <a:xfrm>
              <a:off x="606996" y="2780928"/>
              <a:ext cx="6905625" cy="2657475"/>
            </a:xfrm>
            <a:prstGeom prst="rect">
              <a:avLst/>
            </a:prstGeom>
            <a:noFill/>
            <a:ln w="9525">
              <a:noFill/>
              <a:miter lim="800000"/>
              <a:headEnd/>
              <a:tailEnd/>
            </a:ln>
          </p:spPr>
        </p:pic>
        <p:pic>
          <p:nvPicPr>
            <p:cNvPr id="74760" name="Picture 3"/>
            <p:cNvPicPr>
              <a:picLocks noChangeAspect="1" noChangeArrowheads="1"/>
            </p:cNvPicPr>
            <p:nvPr/>
          </p:nvPicPr>
          <p:blipFill>
            <a:blip r:embed="rId3"/>
            <a:srcRect/>
            <a:stretch>
              <a:fillRect/>
            </a:stretch>
          </p:blipFill>
          <p:spPr bwMode="auto">
            <a:xfrm>
              <a:off x="1903140" y="1412776"/>
              <a:ext cx="4953000" cy="1314450"/>
            </a:xfrm>
            <a:prstGeom prst="rect">
              <a:avLst/>
            </a:prstGeom>
            <a:noFill/>
            <a:ln w="9525">
              <a:noFill/>
              <a:miter lim="800000"/>
              <a:headEnd/>
              <a:tailEnd/>
            </a:ln>
          </p:spPr>
        </p:pic>
        <p:pic>
          <p:nvPicPr>
            <p:cNvPr id="74761" name="Picture 4"/>
            <p:cNvPicPr>
              <a:picLocks noChangeAspect="1" noChangeArrowheads="1"/>
            </p:cNvPicPr>
            <p:nvPr/>
          </p:nvPicPr>
          <p:blipFill>
            <a:blip r:embed="rId4"/>
            <a:srcRect/>
            <a:stretch>
              <a:fillRect/>
            </a:stretch>
          </p:blipFill>
          <p:spPr bwMode="auto">
            <a:xfrm>
              <a:off x="318964" y="692696"/>
              <a:ext cx="7610475" cy="781050"/>
            </a:xfrm>
            <a:prstGeom prst="rect">
              <a:avLst/>
            </a:prstGeom>
            <a:noFill/>
            <a:ln w="9525">
              <a:noFill/>
              <a:miter lim="800000"/>
              <a:headEnd/>
              <a:tailEnd/>
            </a:ln>
          </p:spPr>
        </p:pic>
        <p:pic>
          <p:nvPicPr>
            <p:cNvPr id="74762" name="Picture 5"/>
            <p:cNvPicPr>
              <a:picLocks noChangeAspect="1" noChangeArrowheads="1"/>
            </p:cNvPicPr>
            <p:nvPr/>
          </p:nvPicPr>
          <p:blipFill>
            <a:blip r:embed="rId5"/>
            <a:srcRect/>
            <a:stretch>
              <a:fillRect/>
            </a:stretch>
          </p:blipFill>
          <p:spPr bwMode="auto">
            <a:xfrm>
              <a:off x="3271292" y="5589240"/>
              <a:ext cx="2143125" cy="190500"/>
            </a:xfrm>
            <a:prstGeom prst="rect">
              <a:avLst/>
            </a:prstGeom>
            <a:noFill/>
            <a:ln w="9525">
              <a:noFill/>
              <a:miter lim="800000"/>
              <a:headEnd/>
              <a:tailEnd/>
            </a:ln>
          </p:spPr>
        </p:pic>
      </p:grpSp>
      <p:sp>
        <p:nvSpPr>
          <p:cNvPr id="15" name="Rectangle 14"/>
          <p:cNvSpPr/>
          <p:nvPr/>
        </p:nvSpPr>
        <p:spPr bwMode="auto">
          <a:xfrm>
            <a:off x="3657600" y="5486400"/>
            <a:ext cx="2133600" cy="457200"/>
          </a:xfrm>
          <a:prstGeom prst="rect">
            <a:avLst/>
          </a:prstGeom>
          <a:solidFill>
            <a:srgbClr val="FFFFFF"/>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grpSp>
        <p:nvGrpSpPr>
          <p:cNvPr id="16" name="Groupe 10"/>
          <p:cNvGrpSpPr>
            <a:grpSpLocks/>
          </p:cNvGrpSpPr>
          <p:nvPr/>
        </p:nvGrpSpPr>
        <p:grpSpPr bwMode="auto">
          <a:xfrm>
            <a:off x="1179689" y="476250"/>
            <a:ext cx="7344834" cy="6224588"/>
            <a:chOff x="1327076" y="476672"/>
            <a:chExt cx="8263805" cy="6224596"/>
          </a:xfrm>
        </p:grpSpPr>
        <p:pic>
          <p:nvPicPr>
            <p:cNvPr id="17" name="Picture 4"/>
            <p:cNvPicPr>
              <a:picLocks noChangeAspect="1" noChangeArrowheads="1"/>
            </p:cNvPicPr>
            <p:nvPr/>
          </p:nvPicPr>
          <p:blipFill>
            <a:blip r:embed="rId6"/>
            <a:srcRect/>
            <a:stretch>
              <a:fillRect/>
            </a:stretch>
          </p:blipFill>
          <p:spPr bwMode="auto">
            <a:xfrm>
              <a:off x="1327076" y="476672"/>
              <a:ext cx="7776864" cy="6224596"/>
            </a:xfrm>
            <a:prstGeom prst="rect">
              <a:avLst/>
            </a:prstGeom>
            <a:noFill/>
            <a:ln w="9525">
              <a:noFill/>
              <a:miter lim="800000"/>
              <a:headEnd/>
              <a:tailEnd/>
            </a:ln>
          </p:spPr>
        </p:pic>
        <p:pic>
          <p:nvPicPr>
            <p:cNvPr id="18" name="Picture 6"/>
            <p:cNvPicPr>
              <a:picLocks noChangeAspect="1" noChangeArrowheads="1"/>
            </p:cNvPicPr>
            <p:nvPr/>
          </p:nvPicPr>
          <p:blipFill>
            <a:blip r:embed="rId5"/>
            <a:srcRect/>
            <a:stretch>
              <a:fillRect/>
            </a:stretch>
          </p:blipFill>
          <p:spPr bwMode="auto">
            <a:xfrm>
              <a:off x="7447756" y="6381328"/>
              <a:ext cx="2143125" cy="190500"/>
            </a:xfrm>
            <a:prstGeom prst="rect">
              <a:avLst/>
            </a:prstGeom>
            <a:noFill/>
            <a:ln w="9525">
              <a:noFill/>
              <a:miter lim="800000"/>
              <a:headEnd/>
              <a:tailEnd/>
            </a:ln>
          </p:spPr>
        </p:pic>
      </p:grpSp>
      <p:sp>
        <p:nvSpPr>
          <p:cNvPr id="11" name="ZoneTexte 10"/>
          <p:cNvSpPr txBox="1"/>
          <p:nvPr/>
        </p:nvSpPr>
        <p:spPr>
          <a:xfrm>
            <a:off x="6096000" y="6248400"/>
            <a:ext cx="2982382" cy="369332"/>
          </a:xfrm>
          <a:prstGeom prst="rect">
            <a:avLst/>
          </a:prstGeom>
          <a:solidFill>
            <a:schemeClr val="bg1"/>
          </a:solidFill>
        </p:spPr>
        <p:txBody>
          <a:bodyPr wrap="none" rtlCol="0">
            <a:spAutoFit/>
          </a:bodyPr>
          <a:lstStyle/>
          <a:p>
            <a:r>
              <a:rPr lang="fr-FR" dirty="0" err="1" smtClean="0">
                <a:latin typeface="Tahoma"/>
                <a:cs typeface="Tahoma"/>
              </a:rPr>
              <a:t>Neurology</a:t>
            </a:r>
            <a:r>
              <a:rPr lang="fr-FR" dirty="0" smtClean="0">
                <a:latin typeface="Tahoma"/>
                <a:cs typeface="Tahoma"/>
              </a:rPr>
              <a:t> 2006; 67:203-10</a:t>
            </a:r>
            <a:endParaRPr lang="fr-FR" dirty="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533400"/>
            <a:ext cx="8229600" cy="1371600"/>
          </a:xfrm>
        </p:spPr>
        <p:txBody>
          <a:bodyPr/>
          <a:lstStyle/>
          <a:p>
            <a:r>
              <a:rPr lang="en-US" sz="2000" b="1" dirty="0" smtClean="0">
                <a:latin typeface="Tahoma" pitchFamily="-112" charset="0"/>
                <a:ea typeface="Tahoma" pitchFamily="-112" charset="0"/>
                <a:cs typeface="Tahoma" pitchFamily="-112" charset="0"/>
              </a:rPr>
              <a:t>The practice of therapeutic hypothermia after cardiac arrest in France: a 23 national survey</a:t>
            </a:r>
            <a:r>
              <a:rPr lang="en-US" sz="1800" dirty="0" smtClean="0">
                <a:latin typeface="Tahoma" pitchFamily="-112" charset="0"/>
                <a:ea typeface="Tahoma" pitchFamily="-112" charset="0"/>
                <a:cs typeface="Tahoma" pitchFamily="-112" charset="0"/>
              </a:rPr>
              <a:t/>
            </a:r>
            <a:br>
              <a:rPr lang="en-US" sz="1800" dirty="0" smtClean="0">
                <a:latin typeface="Tahoma" pitchFamily="-112" charset="0"/>
                <a:ea typeface="Tahoma" pitchFamily="-112" charset="0"/>
                <a:cs typeface="Tahoma" pitchFamily="-112" charset="0"/>
              </a:rPr>
            </a:br>
            <a:r>
              <a:rPr lang="en-US" sz="1400" dirty="0" err="1" smtClean="0">
                <a:latin typeface="Tahoma" pitchFamily="-112" charset="0"/>
                <a:ea typeface="Tahoma" pitchFamily="-112" charset="0"/>
                <a:cs typeface="Tahoma" pitchFamily="-112" charset="0"/>
              </a:rPr>
              <a:t>Orban</a:t>
            </a:r>
            <a:r>
              <a:rPr lang="en-US" sz="1400" dirty="0" smtClean="0">
                <a:latin typeface="Tahoma" pitchFamily="-112" charset="0"/>
                <a:ea typeface="Tahoma" pitchFamily="-112" charset="0"/>
                <a:cs typeface="Tahoma" pitchFamily="-112" charset="0"/>
              </a:rPr>
              <a:t> JC, </a:t>
            </a:r>
            <a:r>
              <a:rPr lang="en-US" sz="1400" dirty="0" err="1" smtClean="0">
                <a:latin typeface="Tahoma" pitchFamily="-112" charset="0"/>
                <a:ea typeface="Tahoma" pitchFamily="-112" charset="0"/>
                <a:cs typeface="Tahoma" pitchFamily="-112" charset="0"/>
              </a:rPr>
              <a:t>Cattet</a:t>
            </a:r>
            <a:r>
              <a:rPr lang="en-US" sz="1400" dirty="0" smtClean="0">
                <a:latin typeface="Tahoma" pitchFamily="-112" charset="0"/>
                <a:ea typeface="Tahoma" pitchFamily="-112" charset="0"/>
                <a:cs typeface="Tahoma" pitchFamily="-112" charset="0"/>
              </a:rPr>
              <a:t> F, </a:t>
            </a:r>
            <a:r>
              <a:rPr lang="en-US" sz="1400" dirty="0" err="1" smtClean="0">
                <a:latin typeface="Tahoma" pitchFamily="-112" charset="0"/>
                <a:ea typeface="Tahoma" pitchFamily="-112" charset="0"/>
                <a:cs typeface="Tahoma" pitchFamily="-112" charset="0"/>
              </a:rPr>
              <a:t>Lefrant</a:t>
            </a:r>
            <a:r>
              <a:rPr lang="en-US" sz="1400" dirty="0" smtClean="0">
                <a:latin typeface="Tahoma" pitchFamily="-112" charset="0"/>
                <a:ea typeface="Tahoma" pitchFamily="-112" charset="0"/>
                <a:cs typeface="Tahoma" pitchFamily="-112" charset="0"/>
              </a:rPr>
              <a:t> JY, Leone M, </a:t>
            </a:r>
            <a:r>
              <a:rPr lang="en-US" sz="1400" dirty="0" err="1" smtClean="0">
                <a:latin typeface="Tahoma" pitchFamily="-112" charset="0"/>
                <a:ea typeface="Tahoma" pitchFamily="-112" charset="0"/>
                <a:cs typeface="Tahoma" pitchFamily="-112" charset="0"/>
              </a:rPr>
              <a:t>Jaber</a:t>
            </a:r>
            <a:r>
              <a:rPr lang="en-US" sz="1400" dirty="0" smtClean="0">
                <a:latin typeface="Tahoma" pitchFamily="-112" charset="0"/>
                <a:ea typeface="Tahoma" pitchFamily="-112" charset="0"/>
                <a:cs typeface="Tahoma" pitchFamily="-112" charset="0"/>
              </a:rPr>
              <a:t> S, </a:t>
            </a:r>
            <a:r>
              <a:rPr lang="en-US" sz="1400" dirty="0" err="1" smtClean="0">
                <a:latin typeface="Tahoma" pitchFamily="-112" charset="0"/>
                <a:ea typeface="Tahoma" pitchFamily="-112" charset="0"/>
                <a:cs typeface="Tahoma" pitchFamily="-112" charset="0"/>
              </a:rPr>
              <a:t>Constantin</a:t>
            </a:r>
            <a:r>
              <a:rPr lang="en-US" sz="1400" dirty="0" smtClean="0">
                <a:latin typeface="Tahoma" pitchFamily="-112" charset="0"/>
                <a:ea typeface="Tahoma" pitchFamily="-112" charset="0"/>
                <a:cs typeface="Tahoma" pitchFamily="-112" charset="0"/>
              </a:rPr>
              <a:t> JM, </a:t>
            </a:r>
            <a:r>
              <a:rPr lang="en-US" sz="1400" dirty="0" err="1" smtClean="0">
                <a:latin typeface="Tahoma" pitchFamily="-112" charset="0"/>
                <a:ea typeface="Tahoma" pitchFamily="-112" charset="0"/>
                <a:cs typeface="Tahoma" pitchFamily="-112" charset="0"/>
              </a:rPr>
              <a:t>Allaouchiche</a:t>
            </a:r>
            <a:r>
              <a:rPr lang="en-US" sz="1400" dirty="0" smtClean="0">
                <a:latin typeface="Tahoma" pitchFamily="-112" charset="0"/>
                <a:ea typeface="Tahoma" pitchFamily="-112" charset="0"/>
                <a:cs typeface="Tahoma" pitchFamily="-112" charset="0"/>
              </a:rPr>
              <a:t> B and </a:t>
            </a:r>
            <a:r>
              <a:rPr lang="en-US" sz="1400" dirty="0" err="1" smtClean="0">
                <a:latin typeface="Tahoma" pitchFamily="-112" charset="0"/>
                <a:ea typeface="Tahoma" pitchFamily="-112" charset="0"/>
                <a:cs typeface="Tahoma" pitchFamily="-112" charset="0"/>
              </a:rPr>
              <a:t>Ichai</a:t>
            </a:r>
            <a:r>
              <a:rPr lang="en-US" sz="1400" dirty="0" smtClean="0">
                <a:latin typeface="Tahoma" pitchFamily="-112" charset="0"/>
                <a:ea typeface="Tahoma" pitchFamily="-112" charset="0"/>
                <a:cs typeface="Tahoma" pitchFamily="-112" charset="0"/>
              </a:rPr>
              <a:t> C for the </a:t>
            </a:r>
            <a:r>
              <a:rPr lang="en-US" sz="1400" dirty="0" err="1" smtClean="0">
                <a:latin typeface="Tahoma" pitchFamily="-112" charset="0"/>
                <a:ea typeface="Tahoma" pitchFamily="-112" charset="0"/>
                <a:cs typeface="Tahoma" pitchFamily="-112" charset="0"/>
              </a:rPr>
              <a:t>AzuRéa</a:t>
            </a:r>
            <a:r>
              <a:rPr lang="en-US" sz="1400" dirty="0" smtClean="0">
                <a:latin typeface="Tahoma" pitchFamily="-112" charset="0"/>
                <a:ea typeface="Tahoma" pitchFamily="-112" charset="0"/>
                <a:cs typeface="Tahoma" pitchFamily="-112" charset="0"/>
              </a:rPr>
              <a:t> group. </a:t>
            </a:r>
            <a:r>
              <a:rPr lang="en-US" sz="1400" b="1" dirty="0" err="1" smtClean="0">
                <a:latin typeface="Tahoma" pitchFamily="-112" charset="0"/>
                <a:ea typeface="Tahoma" pitchFamily="-112" charset="0"/>
                <a:cs typeface="Tahoma" pitchFamily="-112" charset="0"/>
              </a:rPr>
              <a:t>Plos</a:t>
            </a:r>
            <a:r>
              <a:rPr lang="en-US" sz="1400" b="1" dirty="0" smtClean="0">
                <a:latin typeface="Tahoma" pitchFamily="-112" charset="0"/>
                <a:ea typeface="Tahoma" pitchFamily="-112" charset="0"/>
                <a:cs typeface="Tahoma" pitchFamily="-112" charset="0"/>
              </a:rPr>
              <a:t> One 2012 </a:t>
            </a:r>
            <a:r>
              <a:rPr lang="en-US" sz="1800" dirty="0" smtClean="0">
                <a:latin typeface="Tahoma" pitchFamily="-112" charset="0"/>
                <a:ea typeface="Tahoma" pitchFamily="-112" charset="0"/>
                <a:cs typeface="Tahoma" pitchFamily="-112" charset="0"/>
              </a:rPr>
              <a:t/>
            </a:r>
            <a:br>
              <a:rPr lang="en-US" sz="1800" dirty="0" smtClean="0">
                <a:latin typeface="Tahoma" pitchFamily="-112" charset="0"/>
                <a:ea typeface="Tahoma" pitchFamily="-112" charset="0"/>
                <a:cs typeface="Tahoma" pitchFamily="-112" charset="0"/>
              </a:rPr>
            </a:br>
            <a:endParaRPr lang="en-US" sz="1800" dirty="0" smtClean="0">
              <a:latin typeface="Tahoma" pitchFamily="-112" charset="0"/>
              <a:ea typeface="Tahoma" pitchFamily="-112" charset="0"/>
              <a:cs typeface="Tahoma" pitchFamily="-112" charset="0"/>
            </a:endParaRPr>
          </a:p>
        </p:txBody>
      </p:sp>
      <p:sp>
        <p:nvSpPr>
          <p:cNvPr id="21507" name="ZoneTexte 3"/>
          <p:cNvSpPr txBox="1">
            <a:spLocks noChangeArrowheads="1"/>
          </p:cNvSpPr>
          <p:nvPr/>
        </p:nvSpPr>
        <p:spPr bwMode="auto">
          <a:xfrm>
            <a:off x="1371600" y="2020669"/>
            <a:ext cx="6810728" cy="646331"/>
          </a:xfrm>
          <a:prstGeom prst="rect">
            <a:avLst/>
          </a:prstGeom>
          <a:solidFill>
            <a:schemeClr val="bg2"/>
          </a:solidFill>
          <a:ln w="9525">
            <a:noFill/>
            <a:miter lim="800000"/>
            <a:headEnd/>
            <a:tailEnd/>
          </a:ln>
        </p:spPr>
        <p:txBody>
          <a:bodyPr wrap="square">
            <a:prstTxWarp prst="textNoShape">
              <a:avLst/>
            </a:prstTxWarp>
            <a:spAutoFit/>
          </a:bodyPr>
          <a:lstStyle/>
          <a:p>
            <a:r>
              <a:rPr lang="fr-FR" dirty="0">
                <a:solidFill>
                  <a:schemeClr val="bg1"/>
                </a:solidFill>
              </a:rPr>
              <a:t>132 questionnaires</a:t>
            </a:r>
            <a:r>
              <a:rPr lang="fr-FR" dirty="0" smtClean="0">
                <a:solidFill>
                  <a:schemeClr val="bg1"/>
                </a:solidFill>
              </a:rPr>
              <a:t> retournés (taux de réponse = </a:t>
            </a:r>
            <a:r>
              <a:rPr lang="fr-FR" dirty="0">
                <a:solidFill>
                  <a:schemeClr val="bg1"/>
                </a:solidFill>
              </a:rPr>
              <a:t>37% [32- 42%])</a:t>
            </a:r>
          </a:p>
          <a:p>
            <a:r>
              <a:rPr lang="fr-FR" dirty="0">
                <a:solidFill>
                  <a:schemeClr val="bg1"/>
                </a:solidFill>
              </a:rPr>
              <a:t>126</a:t>
            </a:r>
            <a:r>
              <a:rPr lang="fr-FR" dirty="0" smtClean="0">
                <a:solidFill>
                  <a:schemeClr val="bg1"/>
                </a:solidFill>
              </a:rPr>
              <a:t> services dans l’analyse finale</a:t>
            </a:r>
          </a:p>
          <a:p>
            <a:endParaRPr lang="fr-FR" dirty="0">
              <a:solidFill>
                <a:schemeClr val="bg1"/>
              </a:solidFill>
            </a:endParaRPr>
          </a:p>
        </p:txBody>
      </p:sp>
      <p:sp>
        <p:nvSpPr>
          <p:cNvPr id="21508" name="ZoneTexte 4"/>
          <p:cNvSpPr txBox="1">
            <a:spLocks noChangeArrowheads="1"/>
          </p:cNvSpPr>
          <p:nvPr/>
        </p:nvSpPr>
        <p:spPr bwMode="auto">
          <a:xfrm>
            <a:off x="846667" y="2819400"/>
            <a:ext cx="7924800" cy="923330"/>
          </a:xfrm>
          <a:prstGeom prst="rect">
            <a:avLst/>
          </a:prstGeom>
          <a:solidFill>
            <a:schemeClr val="bg2"/>
          </a:solidFill>
          <a:ln w="9525">
            <a:noFill/>
            <a:miter lim="800000"/>
            <a:headEnd/>
            <a:tailEnd/>
          </a:ln>
        </p:spPr>
        <p:txBody>
          <a:bodyPr wrap="square">
            <a:prstTxWarp prst="textNoShape">
              <a:avLst/>
            </a:prstTxWarp>
            <a:spAutoFit/>
          </a:bodyPr>
          <a:lstStyle/>
          <a:p>
            <a:r>
              <a:rPr lang="fr-FR" b="1" dirty="0" smtClean="0">
                <a:solidFill>
                  <a:schemeClr val="bg1"/>
                </a:solidFill>
              </a:rPr>
              <a:t>Une hypothermie thérapeutique est pratiquée après un arrêt cardiaque sur fibrillation ventriculaire dans 119 services (99% [97-101%] et après asystolie dans 111 services (93% [88-98%]).  </a:t>
            </a:r>
            <a:br>
              <a:rPr lang="fr-FR" b="1" dirty="0" smtClean="0">
                <a:solidFill>
                  <a:schemeClr val="bg1"/>
                </a:solidFill>
              </a:rPr>
            </a:br>
            <a:endParaRPr lang="fr-FR" b="1" dirty="0">
              <a:solidFill>
                <a:schemeClr val="bg1"/>
              </a:solidFill>
            </a:endParaRPr>
          </a:p>
        </p:txBody>
      </p:sp>
      <p:pic>
        <p:nvPicPr>
          <p:cNvPr id="5" name="Image 4" descr="Capture d’écran 2013-05-26 à 14.17.01.png"/>
          <p:cNvPicPr>
            <a:picLocks noChangeAspect="1"/>
          </p:cNvPicPr>
          <p:nvPr/>
        </p:nvPicPr>
        <p:blipFill>
          <a:blip r:embed="rId2"/>
          <a:stretch>
            <a:fillRect/>
          </a:stretch>
        </p:blipFill>
        <p:spPr>
          <a:xfrm>
            <a:off x="982133" y="3886200"/>
            <a:ext cx="3554051" cy="2971801"/>
          </a:xfrm>
          <a:prstGeom prst="rect">
            <a:avLst/>
          </a:prstGeom>
        </p:spPr>
      </p:pic>
      <p:pic>
        <p:nvPicPr>
          <p:cNvPr id="6" name="Image 5" descr="Capture d’écran 2013-05-26 à 14.17.10.png"/>
          <p:cNvPicPr>
            <a:picLocks noChangeAspect="1"/>
          </p:cNvPicPr>
          <p:nvPr/>
        </p:nvPicPr>
        <p:blipFill>
          <a:blip r:embed="rId3"/>
          <a:stretch>
            <a:fillRect/>
          </a:stretch>
        </p:blipFill>
        <p:spPr>
          <a:xfrm>
            <a:off x="4853068" y="3886200"/>
            <a:ext cx="4155466" cy="29718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4" descr="Capture d’écran 2013-01-15 à 14.03.05.png"/>
          <p:cNvPicPr>
            <a:picLocks noChangeAspect="1"/>
          </p:cNvPicPr>
          <p:nvPr/>
        </p:nvPicPr>
        <p:blipFill>
          <a:blip r:embed="rId2"/>
          <a:srcRect/>
          <a:stretch>
            <a:fillRect/>
          </a:stretch>
        </p:blipFill>
        <p:spPr bwMode="auto">
          <a:xfrm>
            <a:off x="711200" y="2590801"/>
            <a:ext cx="7721600" cy="3800475"/>
          </a:xfrm>
          <a:prstGeom prst="rect">
            <a:avLst/>
          </a:prstGeom>
          <a:noFill/>
          <a:ln w="9525">
            <a:noFill/>
            <a:miter lim="800000"/>
            <a:headEnd/>
            <a:tailEnd/>
          </a:ln>
        </p:spPr>
      </p:pic>
      <p:sp>
        <p:nvSpPr>
          <p:cNvPr id="5" name="Titre 1"/>
          <p:cNvSpPr txBox="1">
            <a:spLocks/>
          </p:cNvSpPr>
          <p:nvPr/>
        </p:nvSpPr>
        <p:spPr bwMode="auto">
          <a:xfrm>
            <a:off x="406400" y="609600"/>
            <a:ext cx="8229600" cy="1676400"/>
          </a:xfrm>
          <a:prstGeom prst="rect">
            <a:avLst/>
          </a:prstGeom>
          <a:noFill/>
          <a:ln w="9525">
            <a:noFill/>
            <a:miter lim="800000"/>
            <a:headEnd/>
            <a:tailEnd/>
          </a:ln>
        </p:spPr>
        <p:txBody>
          <a:bodyPr anchor="ctr">
            <a:prstTxWarp prst="textNoShape">
              <a:avLst/>
            </a:prstTxWarp>
          </a:bodyPr>
          <a:lstStyle/>
          <a:p>
            <a:pPr eaLnBrk="0" hangingPunct="0">
              <a:defRPr/>
            </a:pPr>
            <a:r>
              <a:rPr lang="en-US" sz="2400" b="1" kern="0">
                <a:latin typeface="Tahoma" pitchFamily="-108" charset="0"/>
                <a:ea typeface="Tahoma" pitchFamily="-108" charset="0"/>
                <a:cs typeface="Tahoma" pitchFamily="-108" charset="0"/>
              </a:rPr>
              <a:t>Sedation Confounds Outcome Prediction in Cardiac Arrest Survivors Treated with Hypothermia</a:t>
            </a:r>
            <a:br>
              <a:rPr lang="en-US" sz="2400" b="1" kern="0">
                <a:latin typeface="Tahoma" pitchFamily="-108" charset="0"/>
                <a:ea typeface="Tahoma" pitchFamily="-108" charset="0"/>
                <a:cs typeface="Tahoma" pitchFamily="-108" charset="0"/>
              </a:rPr>
            </a:br>
            <a:r>
              <a:rPr lang="en-US" sz="1600" b="1" kern="0">
                <a:latin typeface="Tahoma" pitchFamily="-108" charset="0"/>
                <a:ea typeface="Tahoma" pitchFamily="-108" charset="0"/>
                <a:cs typeface="Tahoma" pitchFamily="-108" charset="0"/>
              </a:rPr>
              <a:t>Samaniego AS, Mlynash M, Finley Caulfield A, Eyngorn I, Wijman CAC.</a:t>
            </a:r>
            <a:br>
              <a:rPr lang="en-US" sz="1600" b="1" kern="0">
                <a:latin typeface="Tahoma" pitchFamily="-108" charset="0"/>
                <a:ea typeface="Tahoma" pitchFamily="-108" charset="0"/>
                <a:cs typeface="Tahoma" pitchFamily="-108" charset="0"/>
              </a:rPr>
            </a:br>
            <a:r>
              <a:rPr lang="en-US" sz="1600" b="1" i="1" kern="0">
                <a:latin typeface="Tahoma" pitchFamily="-108" charset="0"/>
                <a:ea typeface="Tahoma" pitchFamily="-108" charset="0"/>
                <a:cs typeface="Tahoma" pitchFamily="-108" charset="0"/>
              </a:rPr>
              <a:t>Neurocritical Care 2011</a:t>
            </a:r>
            <a:endParaRPr lang="en-US" sz="2400" b="1" i="1" kern="0" dirty="0">
              <a:latin typeface="Tahoma" pitchFamily="-108" charset="0"/>
              <a:ea typeface="Tahoma" pitchFamily="-108" charset="0"/>
              <a:cs typeface="Tahoma" pitchFamily="-108" charset="0"/>
            </a:endParaRPr>
          </a:p>
        </p:txBody>
      </p:sp>
      <p:sp>
        <p:nvSpPr>
          <p:cNvPr id="6" name="ZoneTexte 4"/>
          <p:cNvSpPr txBox="1">
            <a:spLocks noChangeArrowheads="1"/>
          </p:cNvSpPr>
          <p:nvPr/>
        </p:nvSpPr>
        <p:spPr bwMode="auto">
          <a:xfrm>
            <a:off x="685800" y="5782270"/>
            <a:ext cx="7924800" cy="646331"/>
          </a:xfrm>
          <a:prstGeom prst="rect">
            <a:avLst/>
          </a:prstGeom>
          <a:solidFill>
            <a:schemeClr val="bg2"/>
          </a:solidFill>
          <a:ln w="9525">
            <a:noFill/>
            <a:miter lim="800000"/>
            <a:headEnd/>
            <a:tailEnd/>
          </a:ln>
        </p:spPr>
        <p:txBody>
          <a:bodyPr wrap="square">
            <a:prstTxWarp prst="textNoShape">
              <a:avLst/>
            </a:prstTxWarp>
            <a:spAutoFit/>
          </a:bodyPr>
          <a:lstStyle/>
          <a:p>
            <a:r>
              <a:rPr lang="fr-FR" b="1" dirty="0" smtClean="0">
                <a:solidFill>
                  <a:schemeClr val="bg1"/>
                </a:solidFill>
              </a:rPr>
              <a:t>La pratique de l’hypothermie thérapeutique est associée à une sédation et à une curarisation qui retarde l’évaluation neurologique.  </a:t>
            </a:r>
            <a:br>
              <a:rPr lang="fr-FR" b="1" dirty="0" smtClean="0">
                <a:solidFill>
                  <a:schemeClr val="bg1"/>
                </a:solidFill>
              </a:rPr>
            </a:br>
            <a:endParaRPr lang="fr-FR"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685800" y="2590800"/>
          <a:ext cx="8001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1"/>
          <p:cNvSpPr txBox="1">
            <a:spLocks/>
          </p:cNvSpPr>
          <p:nvPr/>
        </p:nvSpPr>
        <p:spPr bwMode="auto">
          <a:xfrm>
            <a:off x="457200" y="4572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tx1"/>
                </a:solidFill>
                <a:effectLst/>
                <a:uLnTx/>
                <a:uFillTx/>
                <a:latin typeface="Tahoma" pitchFamily="-108" charset="0"/>
                <a:ea typeface="Tahoma" pitchFamily="-108" charset="0"/>
                <a:cs typeface="Tahoma" pitchFamily="-108" charset="0"/>
              </a:rPr>
              <a:t>Sedation Confounds Outcome Prediction in Cardiac Arrest Survivors Treated with Hypothermia</a:t>
            </a:r>
            <a:br>
              <a:rPr kumimoji="0" lang="en-US" sz="2400" b="1" i="0" u="none" strike="noStrike" kern="0" cap="none" spc="0" normalizeH="0" baseline="0" noProof="0" smtClean="0">
                <a:ln>
                  <a:noFill/>
                </a:ln>
                <a:solidFill>
                  <a:schemeClr val="tx1"/>
                </a:solidFill>
                <a:effectLst/>
                <a:uLnTx/>
                <a:uFillTx/>
                <a:latin typeface="Tahoma" pitchFamily="-108" charset="0"/>
                <a:ea typeface="Tahoma" pitchFamily="-108" charset="0"/>
                <a:cs typeface="Tahoma" pitchFamily="-108" charset="0"/>
              </a:rPr>
            </a:br>
            <a:r>
              <a:rPr kumimoji="0" lang="en-US" sz="1600" b="1" i="0" u="none" strike="noStrike" kern="0" cap="none" spc="0" normalizeH="0" baseline="0" noProof="0" smtClean="0">
                <a:ln>
                  <a:noFill/>
                </a:ln>
                <a:solidFill>
                  <a:schemeClr val="tx1"/>
                </a:solidFill>
                <a:effectLst/>
                <a:uLnTx/>
                <a:uFillTx/>
                <a:latin typeface="Tahoma" pitchFamily="-108" charset="0"/>
                <a:ea typeface="Tahoma" pitchFamily="-108" charset="0"/>
                <a:cs typeface="Tahoma" pitchFamily="-108" charset="0"/>
              </a:rPr>
              <a:t>Samaniego AS, Mlynash M, Finley Caulfield A, Eyngorn I, Wijman CAC.</a:t>
            </a:r>
            <a:br>
              <a:rPr kumimoji="0" lang="en-US" sz="1600" b="1" i="0" u="none" strike="noStrike" kern="0" cap="none" spc="0" normalizeH="0" baseline="0" noProof="0" smtClean="0">
                <a:ln>
                  <a:noFill/>
                </a:ln>
                <a:solidFill>
                  <a:schemeClr val="tx1"/>
                </a:solidFill>
                <a:effectLst/>
                <a:uLnTx/>
                <a:uFillTx/>
                <a:latin typeface="Tahoma" pitchFamily="-108" charset="0"/>
                <a:ea typeface="Tahoma" pitchFamily="-108" charset="0"/>
                <a:cs typeface="Tahoma" pitchFamily="-108" charset="0"/>
              </a:rPr>
            </a:br>
            <a:r>
              <a:rPr kumimoji="0" lang="en-US" sz="1600" b="1" i="1" u="none" strike="noStrike" kern="0" cap="none" spc="0" normalizeH="0" baseline="0" noProof="0" smtClean="0">
                <a:ln>
                  <a:noFill/>
                </a:ln>
                <a:solidFill>
                  <a:schemeClr val="tx1"/>
                </a:solidFill>
                <a:effectLst/>
                <a:uLnTx/>
                <a:uFillTx/>
                <a:latin typeface="Tahoma" pitchFamily="-108" charset="0"/>
                <a:ea typeface="Tahoma" pitchFamily="-108" charset="0"/>
                <a:cs typeface="Tahoma" pitchFamily="-108" charset="0"/>
              </a:rPr>
              <a:t>Neurocritical Care 2011</a:t>
            </a:r>
            <a:endParaRPr kumimoji="0" lang="en-US" sz="2400" b="1" i="1" u="none" strike="noStrike" kern="0" cap="none" spc="0" normalizeH="0" baseline="0" noProof="0" dirty="0" smtClean="0">
              <a:ln>
                <a:noFill/>
              </a:ln>
              <a:solidFill>
                <a:schemeClr val="tx1"/>
              </a:solidFill>
              <a:effectLst/>
              <a:uLnTx/>
              <a:uFillTx/>
              <a:latin typeface="Tahoma" pitchFamily="-108" charset="0"/>
              <a:ea typeface="Tahoma" pitchFamily="-108" charset="0"/>
              <a:cs typeface="Tahoma" pitchFamily="-108" charset="0"/>
            </a:endParaRPr>
          </a:p>
        </p:txBody>
      </p:sp>
      <p:sp>
        <p:nvSpPr>
          <p:cNvPr id="5" name="ZoneTexte 4"/>
          <p:cNvSpPr txBox="1"/>
          <p:nvPr/>
        </p:nvSpPr>
        <p:spPr>
          <a:xfrm>
            <a:off x="1371600" y="2082224"/>
            <a:ext cx="6629400" cy="338554"/>
          </a:xfrm>
          <a:prstGeom prst="rect">
            <a:avLst/>
          </a:prstGeom>
          <a:solidFill>
            <a:schemeClr val="bg2"/>
          </a:solidFill>
        </p:spPr>
        <p:txBody>
          <a:bodyPr wrap="square" rtlCol="0">
            <a:spAutoFit/>
          </a:bodyPr>
          <a:lstStyle/>
          <a:p>
            <a:r>
              <a:rPr lang="en-US" sz="1600" dirty="0" smtClean="0">
                <a:solidFill>
                  <a:schemeClr val="bg1"/>
                </a:solidFill>
                <a:latin typeface="Tahoma"/>
                <a:cs typeface="Tahoma"/>
              </a:rPr>
              <a:t>Positive predictive value (PPV) of poor outcome when GCS-M is </a:t>
            </a:r>
            <a:r>
              <a:rPr lang="en-US" sz="1600" u="sng" dirty="0" smtClean="0">
                <a:solidFill>
                  <a:schemeClr val="bg1"/>
                </a:solidFill>
                <a:latin typeface="Tahoma"/>
                <a:cs typeface="Tahoma"/>
              </a:rPr>
              <a:t>&lt;</a:t>
            </a:r>
            <a:r>
              <a:rPr lang="en-US" sz="1600" dirty="0" smtClean="0">
                <a:solidFill>
                  <a:schemeClr val="bg1"/>
                </a:solidFill>
                <a:latin typeface="Tahoma"/>
                <a:cs typeface="Tahoma"/>
              </a:rPr>
              <a:t> 2</a:t>
            </a:r>
            <a:endParaRPr lang="en-US" sz="1600" dirty="0">
              <a:solidFill>
                <a:schemeClr val="bg1"/>
              </a:solidFill>
              <a:latin typeface="Tahoma"/>
              <a:cs typeface="Tahom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371600"/>
          </a:xfrm>
        </p:spPr>
        <p:txBody>
          <a:bodyPr/>
          <a:lstStyle/>
          <a:p>
            <a:r>
              <a:rPr lang="en-AU" sz="2800" b="1" dirty="0" smtClean="0"/>
              <a:t>Prognostication after Cardiac Arrest and Hypothermia: A Prospective Study</a:t>
            </a:r>
            <a:endParaRPr lang="en-AU" sz="2800" b="1" dirty="0"/>
          </a:p>
        </p:txBody>
      </p:sp>
      <p:sp>
        <p:nvSpPr>
          <p:cNvPr id="5" name="ZoneTexte 4"/>
          <p:cNvSpPr txBox="1"/>
          <p:nvPr/>
        </p:nvSpPr>
        <p:spPr>
          <a:xfrm>
            <a:off x="838200" y="1752600"/>
            <a:ext cx="7162800" cy="584776"/>
          </a:xfrm>
          <a:prstGeom prst="rect">
            <a:avLst/>
          </a:prstGeom>
          <a:solidFill>
            <a:schemeClr val="bg2"/>
          </a:solidFill>
        </p:spPr>
        <p:txBody>
          <a:bodyPr wrap="square" rtlCol="0">
            <a:spAutoFit/>
          </a:bodyPr>
          <a:lstStyle/>
          <a:p>
            <a:r>
              <a:rPr lang="en-US" sz="1600" smtClean="0">
                <a:solidFill>
                  <a:schemeClr val="bg1"/>
                </a:solidFill>
                <a:latin typeface="Tahoma"/>
                <a:cs typeface="Tahoma"/>
              </a:rPr>
              <a:t>Frequency of Occurrence of Clinical and Electrophysiological Characteristics in Patients with Good versus Poor Functional Outcome at 3 to 6 Months</a:t>
            </a:r>
            <a:endParaRPr lang="en-US" sz="1600">
              <a:solidFill>
                <a:schemeClr val="bg1"/>
              </a:solidFill>
              <a:latin typeface="Tahoma"/>
              <a:cs typeface="Tahoma"/>
            </a:endParaRPr>
          </a:p>
        </p:txBody>
      </p:sp>
      <p:pic>
        <p:nvPicPr>
          <p:cNvPr id="6" name="Image 5" descr="Capture d’écran 2014-01-09 à 21.33.38.png"/>
          <p:cNvPicPr>
            <a:picLocks noChangeAspect="1"/>
          </p:cNvPicPr>
          <p:nvPr/>
        </p:nvPicPr>
        <p:blipFill>
          <a:blip r:embed="rId2"/>
          <a:stretch>
            <a:fillRect/>
          </a:stretch>
        </p:blipFill>
        <p:spPr>
          <a:xfrm>
            <a:off x="838200" y="2514600"/>
            <a:ext cx="7162800" cy="4233750"/>
          </a:xfrm>
          <a:prstGeom prst="rect">
            <a:avLst/>
          </a:prstGeom>
        </p:spPr>
      </p:pic>
      <p:sp>
        <p:nvSpPr>
          <p:cNvPr id="7" name="ZoneTexte 6"/>
          <p:cNvSpPr txBox="1"/>
          <p:nvPr/>
        </p:nvSpPr>
        <p:spPr>
          <a:xfrm>
            <a:off x="533400" y="1334869"/>
            <a:ext cx="8063288" cy="338554"/>
          </a:xfrm>
          <a:prstGeom prst="rect">
            <a:avLst/>
          </a:prstGeom>
          <a:noFill/>
        </p:spPr>
        <p:txBody>
          <a:bodyPr wrap="square" rtlCol="0">
            <a:spAutoFit/>
          </a:bodyPr>
          <a:lstStyle/>
          <a:p>
            <a:r>
              <a:rPr sz="1600" dirty="0" smtClean="0"/>
              <a:t>Rossetti AO, Oddo M, Logroscino G, Kaplan PW. Ann Neurol 2010;67:301–7.</a:t>
            </a:r>
          </a:p>
          <a:p>
            <a:endParaRPr lang="fr-FR" sz="1600" dirty="0"/>
          </a:p>
        </p:txBody>
      </p:sp>
      <p:grpSp>
        <p:nvGrpSpPr>
          <p:cNvPr id="3" name="Grouper 11"/>
          <p:cNvGrpSpPr/>
          <p:nvPr/>
        </p:nvGrpSpPr>
        <p:grpSpPr>
          <a:xfrm>
            <a:off x="228600" y="2971800"/>
            <a:ext cx="8458200" cy="3733800"/>
            <a:chOff x="228600" y="2971800"/>
            <a:chExt cx="8458200" cy="3733800"/>
          </a:xfrm>
        </p:grpSpPr>
        <p:sp>
          <p:nvSpPr>
            <p:cNvPr id="8" name="Rectangle 7"/>
            <p:cNvSpPr/>
            <p:nvPr/>
          </p:nvSpPr>
          <p:spPr bwMode="auto">
            <a:xfrm>
              <a:off x="914400" y="5562600"/>
              <a:ext cx="7010400" cy="1143000"/>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9" name="Rectangle 8"/>
            <p:cNvSpPr/>
            <p:nvPr/>
          </p:nvSpPr>
          <p:spPr bwMode="auto">
            <a:xfrm>
              <a:off x="914400" y="2971800"/>
              <a:ext cx="7010400" cy="2286000"/>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10" name="Flèche vers la droite 9"/>
            <p:cNvSpPr/>
            <p:nvPr/>
          </p:nvSpPr>
          <p:spPr bwMode="auto">
            <a:xfrm>
              <a:off x="228600" y="5257800"/>
              <a:ext cx="5334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11" name="Flèche vers la droite 10"/>
            <p:cNvSpPr/>
            <p:nvPr/>
          </p:nvSpPr>
          <p:spPr bwMode="auto">
            <a:xfrm flipH="1">
              <a:off x="8153400" y="5257800"/>
              <a:ext cx="5334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371600"/>
          </a:xfrm>
        </p:spPr>
        <p:txBody>
          <a:bodyPr/>
          <a:lstStyle/>
          <a:p>
            <a:r>
              <a:rPr lang="en-AU" sz="2800" b="1" dirty="0" smtClean="0"/>
              <a:t>Prognostication after Cardiac Arrest and Hypothermia: A Prospective Study</a:t>
            </a:r>
            <a:endParaRPr lang="en-AU" sz="2800" b="1" dirty="0"/>
          </a:p>
        </p:txBody>
      </p:sp>
      <p:sp>
        <p:nvSpPr>
          <p:cNvPr id="5" name="ZoneTexte 4"/>
          <p:cNvSpPr txBox="1"/>
          <p:nvPr/>
        </p:nvSpPr>
        <p:spPr>
          <a:xfrm>
            <a:off x="838200" y="1752600"/>
            <a:ext cx="7162800" cy="584776"/>
          </a:xfrm>
          <a:prstGeom prst="rect">
            <a:avLst/>
          </a:prstGeom>
          <a:solidFill>
            <a:schemeClr val="bg2"/>
          </a:solidFill>
        </p:spPr>
        <p:txBody>
          <a:bodyPr wrap="square" rtlCol="0">
            <a:spAutoFit/>
          </a:bodyPr>
          <a:lstStyle/>
          <a:p>
            <a:r>
              <a:rPr lang="en-US" sz="1600" smtClean="0">
                <a:solidFill>
                  <a:schemeClr val="bg1"/>
                </a:solidFill>
                <a:latin typeface="Tahoma"/>
                <a:cs typeface="Tahoma"/>
              </a:rPr>
              <a:t>Frequency of Occurrence of Clinical and Electrophysiological Characteristics in Patients with Good versus Poor Functional Outcome at 3 to 6 Months</a:t>
            </a:r>
            <a:endParaRPr lang="en-US" sz="1600">
              <a:solidFill>
                <a:schemeClr val="bg1"/>
              </a:solidFill>
              <a:latin typeface="Tahoma"/>
              <a:cs typeface="Tahoma"/>
            </a:endParaRPr>
          </a:p>
        </p:txBody>
      </p:sp>
      <p:pic>
        <p:nvPicPr>
          <p:cNvPr id="6" name="Image 5" descr="Capture d’écran 2014-01-09 à 21.33.38.png"/>
          <p:cNvPicPr>
            <a:picLocks noChangeAspect="1"/>
          </p:cNvPicPr>
          <p:nvPr/>
        </p:nvPicPr>
        <p:blipFill>
          <a:blip r:embed="rId2"/>
          <a:stretch>
            <a:fillRect/>
          </a:stretch>
        </p:blipFill>
        <p:spPr>
          <a:xfrm>
            <a:off x="838200" y="2514600"/>
            <a:ext cx="7162800" cy="4233750"/>
          </a:xfrm>
          <a:prstGeom prst="rect">
            <a:avLst/>
          </a:prstGeom>
        </p:spPr>
      </p:pic>
      <p:sp>
        <p:nvSpPr>
          <p:cNvPr id="7" name="ZoneTexte 6"/>
          <p:cNvSpPr txBox="1"/>
          <p:nvPr/>
        </p:nvSpPr>
        <p:spPr>
          <a:xfrm>
            <a:off x="533400" y="1334869"/>
            <a:ext cx="8063288" cy="307777"/>
          </a:xfrm>
          <a:prstGeom prst="rect">
            <a:avLst/>
          </a:prstGeom>
          <a:noFill/>
        </p:spPr>
        <p:txBody>
          <a:bodyPr wrap="square" rtlCol="0">
            <a:spAutoFit/>
          </a:bodyPr>
          <a:lstStyle/>
          <a:p>
            <a:r>
              <a:rPr sz="1400" dirty="0" smtClean="0"/>
              <a:t>Rossetti AO, Oddo M, Logroscino G, Kaplan PW. Ann Neurol 2010;67:301–7.</a:t>
            </a:r>
          </a:p>
          <a:p>
            <a:endParaRPr lang="fr-FR" sz="1400" dirty="0"/>
          </a:p>
        </p:txBody>
      </p:sp>
      <p:grpSp>
        <p:nvGrpSpPr>
          <p:cNvPr id="3" name="Grouper 12"/>
          <p:cNvGrpSpPr/>
          <p:nvPr/>
        </p:nvGrpSpPr>
        <p:grpSpPr>
          <a:xfrm>
            <a:off x="228600" y="2971800"/>
            <a:ext cx="8458200" cy="3733800"/>
            <a:chOff x="228600" y="2971800"/>
            <a:chExt cx="8458200" cy="3733800"/>
          </a:xfrm>
        </p:grpSpPr>
        <p:sp>
          <p:nvSpPr>
            <p:cNvPr id="8" name="Rectangle 7"/>
            <p:cNvSpPr/>
            <p:nvPr/>
          </p:nvSpPr>
          <p:spPr bwMode="auto">
            <a:xfrm>
              <a:off x="914400" y="5943600"/>
              <a:ext cx="7010400" cy="762000"/>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9" name="Rectangle 8"/>
            <p:cNvSpPr/>
            <p:nvPr/>
          </p:nvSpPr>
          <p:spPr bwMode="auto">
            <a:xfrm>
              <a:off x="914400" y="2971800"/>
              <a:ext cx="7010400" cy="2590800"/>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10" name="Flèche vers la droite 9"/>
            <p:cNvSpPr/>
            <p:nvPr/>
          </p:nvSpPr>
          <p:spPr bwMode="auto">
            <a:xfrm>
              <a:off x="228600" y="5638800"/>
              <a:ext cx="5334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11" name="Flèche vers la droite 10"/>
            <p:cNvSpPr/>
            <p:nvPr/>
          </p:nvSpPr>
          <p:spPr bwMode="auto">
            <a:xfrm flipH="1">
              <a:off x="8153400" y="5638800"/>
              <a:ext cx="5334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371600"/>
          </a:xfrm>
        </p:spPr>
        <p:txBody>
          <a:bodyPr anchor="b"/>
          <a:lstStyle/>
          <a:p>
            <a:r>
              <a:rPr lang="fr-FR" sz="3600" b="1" smtClean="0">
                <a:latin typeface="Tahoma" pitchFamily="-112" charset="0"/>
                <a:ea typeface="ＭＳ Ｐゴシック" pitchFamily="-112" charset="-128"/>
                <a:cs typeface="ＭＳ Ｐゴシック" pitchFamily="-112" charset="-128"/>
              </a:rPr>
              <a:t>Spectre des anomalies de la conscience après arrêt cardiaque</a:t>
            </a:r>
            <a:endParaRPr lang="fr-FR" sz="3600" b="1">
              <a:latin typeface="Tahoma" pitchFamily="-112" charset="0"/>
              <a:ea typeface="ＭＳ Ｐゴシック" pitchFamily="-112" charset="-128"/>
              <a:cs typeface="ＭＳ Ｐゴシック" pitchFamily="-112" charset="-128"/>
            </a:endParaRPr>
          </a:p>
        </p:txBody>
      </p:sp>
      <p:sp>
        <p:nvSpPr>
          <p:cNvPr id="33795" name="Line 3"/>
          <p:cNvSpPr>
            <a:spLocks noChangeShapeType="1"/>
          </p:cNvSpPr>
          <p:nvPr/>
        </p:nvSpPr>
        <p:spPr bwMode="auto">
          <a:xfrm flipV="1">
            <a:off x="1752600" y="2060575"/>
            <a:ext cx="0" cy="4032250"/>
          </a:xfrm>
          <a:prstGeom prst="line">
            <a:avLst/>
          </a:prstGeom>
          <a:noFill/>
          <a:ln w="28575">
            <a:solidFill>
              <a:schemeClr val="tx1"/>
            </a:solidFill>
            <a:miter lim="800000"/>
            <a:headEnd/>
            <a:tailEnd type="triangle" w="med" len="med"/>
          </a:ln>
        </p:spPr>
        <p:txBody>
          <a:bodyPr wrap="none">
            <a:prstTxWarp prst="textNoShape">
              <a:avLst/>
            </a:prstTxWarp>
          </a:bodyPr>
          <a:lstStyle/>
          <a:p>
            <a:endParaRPr lang="fr-FR"/>
          </a:p>
        </p:txBody>
      </p:sp>
      <p:sp>
        <p:nvSpPr>
          <p:cNvPr id="33796" name="Line 4"/>
          <p:cNvSpPr>
            <a:spLocks noChangeShapeType="1"/>
          </p:cNvSpPr>
          <p:nvPr/>
        </p:nvSpPr>
        <p:spPr bwMode="auto">
          <a:xfrm>
            <a:off x="1752600" y="6092825"/>
            <a:ext cx="6527800" cy="0"/>
          </a:xfrm>
          <a:prstGeom prst="line">
            <a:avLst/>
          </a:prstGeom>
          <a:noFill/>
          <a:ln w="28575">
            <a:solidFill>
              <a:schemeClr val="tx1"/>
            </a:solidFill>
            <a:miter lim="800000"/>
            <a:headEnd/>
            <a:tailEnd type="triangle" w="med" len="med"/>
          </a:ln>
        </p:spPr>
        <p:txBody>
          <a:bodyPr wrap="none">
            <a:prstTxWarp prst="textNoShape">
              <a:avLst/>
            </a:prstTxWarp>
          </a:bodyPr>
          <a:lstStyle/>
          <a:p>
            <a:endParaRPr lang="fr-FR"/>
          </a:p>
        </p:txBody>
      </p:sp>
      <p:sp>
        <p:nvSpPr>
          <p:cNvPr id="33797" name="Text Box 5"/>
          <p:cNvSpPr txBox="1">
            <a:spLocks noChangeArrowheads="1"/>
          </p:cNvSpPr>
          <p:nvPr/>
        </p:nvSpPr>
        <p:spPr bwMode="auto">
          <a:xfrm>
            <a:off x="4159956" y="6180139"/>
            <a:ext cx="752279" cy="369332"/>
          </a:xfrm>
          <a:prstGeom prst="rect">
            <a:avLst/>
          </a:prstGeom>
          <a:noFill/>
          <a:ln w="9525">
            <a:noFill/>
            <a:miter lim="800000"/>
            <a:headEnd/>
            <a:tailEnd/>
          </a:ln>
        </p:spPr>
        <p:txBody>
          <a:bodyPr wrap="none">
            <a:prstTxWarp prst="textNoShape">
              <a:avLst/>
            </a:prstTxWarp>
            <a:spAutoFit/>
          </a:bodyPr>
          <a:lstStyle/>
          <a:p>
            <a:r>
              <a:rPr lang="fr-FR" smtClean="0">
                <a:latin typeface="Verdana" pitchFamily="-112" charset="0"/>
              </a:rPr>
              <a:t>Time</a:t>
            </a:r>
            <a:endParaRPr lang="fr-FR">
              <a:latin typeface="Verdana" pitchFamily="-112" charset="0"/>
            </a:endParaRPr>
          </a:p>
        </p:txBody>
      </p:sp>
      <p:sp>
        <p:nvSpPr>
          <p:cNvPr id="33798" name="Text Box 6"/>
          <p:cNvSpPr txBox="1">
            <a:spLocks noChangeArrowheads="1"/>
          </p:cNvSpPr>
          <p:nvPr/>
        </p:nvSpPr>
        <p:spPr bwMode="auto">
          <a:xfrm>
            <a:off x="155222" y="3592513"/>
            <a:ext cx="1728612" cy="830997"/>
          </a:xfrm>
          <a:prstGeom prst="rect">
            <a:avLst/>
          </a:prstGeom>
          <a:noFill/>
          <a:ln w="9525">
            <a:noFill/>
            <a:miter lim="800000"/>
            <a:headEnd/>
            <a:tailEnd/>
          </a:ln>
        </p:spPr>
        <p:txBody>
          <a:bodyPr>
            <a:prstTxWarp prst="textNoShape">
              <a:avLst/>
            </a:prstTxWarp>
            <a:spAutoFit/>
          </a:bodyPr>
          <a:lstStyle/>
          <a:p>
            <a:r>
              <a:rPr lang="fr-FR" sz="1600" smtClean="0">
                <a:latin typeface="Verdana" pitchFamily="-112" charset="0"/>
              </a:rPr>
              <a:t>Eveil</a:t>
            </a:r>
          </a:p>
          <a:p>
            <a:r>
              <a:rPr lang="fr-FR" sz="1600" smtClean="0">
                <a:latin typeface="Verdana" pitchFamily="-112" charset="0"/>
              </a:rPr>
              <a:t>(Niveau de conscience)</a:t>
            </a:r>
            <a:endParaRPr lang="fr-FR" sz="1600">
              <a:latin typeface="Verdana" pitchFamily="-112" charset="0"/>
            </a:endParaRPr>
          </a:p>
        </p:txBody>
      </p:sp>
      <p:grpSp>
        <p:nvGrpSpPr>
          <p:cNvPr id="2" name="Group 7"/>
          <p:cNvGrpSpPr>
            <a:grpSpLocks/>
          </p:cNvGrpSpPr>
          <p:nvPr/>
        </p:nvGrpSpPr>
        <p:grpSpPr bwMode="auto">
          <a:xfrm>
            <a:off x="2263423" y="2190751"/>
            <a:ext cx="1792111" cy="3109913"/>
            <a:chOff x="1743" y="1457"/>
            <a:chExt cx="1270" cy="1959"/>
          </a:xfrm>
        </p:grpSpPr>
        <p:sp>
          <p:nvSpPr>
            <p:cNvPr id="33823" name="AutoShape 8"/>
            <p:cNvSpPr>
              <a:spLocks noChangeArrowheads="1"/>
            </p:cNvSpPr>
            <p:nvPr/>
          </p:nvSpPr>
          <p:spPr bwMode="auto">
            <a:xfrm>
              <a:off x="1743" y="1457"/>
              <a:ext cx="1043" cy="454"/>
            </a:xfrm>
            <a:prstGeom prst="flowChartAlternateProcess">
              <a:avLst/>
            </a:prstGeom>
            <a:solidFill>
              <a:srgbClr val="7DE1DF"/>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Conscience </a:t>
              </a:r>
            </a:p>
            <a:p>
              <a:pPr algn="ctr"/>
              <a:r>
                <a:rPr lang="fr-FR" smtClean="0">
                  <a:latin typeface="Verdana" pitchFamily="-112" charset="0"/>
                </a:rPr>
                <a:t>normale</a:t>
              </a:r>
              <a:endParaRPr lang="fr-FR">
                <a:latin typeface="Verdana" pitchFamily="-112" charset="0"/>
              </a:endParaRPr>
            </a:p>
          </p:txBody>
        </p:sp>
        <p:sp>
          <p:nvSpPr>
            <p:cNvPr id="33824" name="AutoShape 9"/>
            <p:cNvSpPr>
              <a:spLocks noChangeArrowheads="1"/>
            </p:cNvSpPr>
            <p:nvPr/>
          </p:nvSpPr>
          <p:spPr bwMode="auto">
            <a:xfrm>
              <a:off x="2106" y="2962"/>
              <a:ext cx="907" cy="454"/>
            </a:xfrm>
            <a:prstGeom prst="flowChartAlternateProcess">
              <a:avLst/>
            </a:prstGeom>
            <a:solidFill>
              <a:srgbClr val="80BE81"/>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Coma</a:t>
              </a:r>
              <a:endParaRPr lang="fr-FR">
                <a:latin typeface="Verdana" pitchFamily="-112" charset="0"/>
              </a:endParaRPr>
            </a:p>
          </p:txBody>
        </p:sp>
        <p:cxnSp>
          <p:nvCxnSpPr>
            <p:cNvPr id="33825" name="AutoShape 10"/>
            <p:cNvCxnSpPr>
              <a:cxnSpLocks noChangeShapeType="1"/>
              <a:stCxn id="33823" idx="2"/>
              <a:endCxn id="33824" idx="0"/>
            </p:cNvCxnSpPr>
            <p:nvPr/>
          </p:nvCxnSpPr>
          <p:spPr bwMode="auto">
            <a:xfrm rot="16200000" flipH="1">
              <a:off x="1887" y="2289"/>
              <a:ext cx="1051" cy="295"/>
            </a:xfrm>
            <a:prstGeom prst="curvedConnector3">
              <a:avLst>
                <a:gd name="adj1" fmla="val 49954"/>
              </a:avLst>
            </a:prstGeom>
            <a:noFill/>
            <a:ln w="9525">
              <a:solidFill>
                <a:schemeClr val="tx1"/>
              </a:solidFill>
              <a:miter lim="800000"/>
              <a:headEnd/>
              <a:tailEnd type="triangle" w="med" len="med"/>
            </a:ln>
          </p:spPr>
        </p:cxnSp>
      </p:grpSp>
      <p:grpSp>
        <p:nvGrpSpPr>
          <p:cNvPr id="3" name="Group 11"/>
          <p:cNvGrpSpPr>
            <a:grpSpLocks/>
          </p:cNvGrpSpPr>
          <p:nvPr/>
        </p:nvGrpSpPr>
        <p:grpSpPr bwMode="auto">
          <a:xfrm>
            <a:off x="2927667" y="5300664"/>
            <a:ext cx="2057065" cy="669925"/>
            <a:chOff x="2221" y="3416"/>
            <a:chExt cx="1313" cy="422"/>
          </a:xfrm>
        </p:grpSpPr>
        <p:sp>
          <p:nvSpPr>
            <p:cNvPr id="33821" name="AutoShape 12"/>
            <p:cNvSpPr>
              <a:spLocks noChangeArrowheads="1"/>
            </p:cNvSpPr>
            <p:nvPr/>
          </p:nvSpPr>
          <p:spPr bwMode="auto">
            <a:xfrm>
              <a:off x="2221" y="3597"/>
              <a:ext cx="1313" cy="241"/>
            </a:xfrm>
            <a:prstGeom prst="flowChartAlternateProcess">
              <a:avLst/>
            </a:prstGeom>
            <a:solidFill>
              <a:srgbClr val="FFC78F"/>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Mort cérébrale</a:t>
              </a:r>
              <a:endParaRPr lang="fr-FR">
                <a:latin typeface="Verdana" pitchFamily="-112" charset="0"/>
              </a:endParaRPr>
            </a:p>
          </p:txBody>
        </p:sp>
        <p:cxnSp>
          <p:nvCxnSpPr>
            <p:cNvPr id="33822" name="AutoShape 13"/>
            <p:cNvCxnSpPr>
              <a:cxnSpLocks noChangeShapeType="1"/>
              <a:stCxn id="33824" idx="2"/>
              <a:endCxn id="33821" idx="0"/>
            </p:cNvCxnSpPr>
            <p:nvPr/>
          </p:nvCxnSpPr>
          <p:spPr bwMode="auto">
            <a:xfrm rot="16200000" flipH="1">
              <a:off x="2590" y="3310"/>
              <a:ext cx="181" cy="394"/>
            </a:xfrm>
            <a:prstGeom prst="curvedConnector3">
              <a:avLst>
                <a:gd name="adj1" fmla="val 50000"/>
              </a:avLst>
            </a:prstGeom>
            <a:noFill/>
            <a:ln w="9525">
              <a:solidFill>
                <a:schemeClr val="tx1"/>
              </a:solidFill>
              <a:miter lim="800000"/>
              <a:headEnd/>
              <a:tailEnd type="triangle" w="med" len="med"/>
            </a:ln>
          </p:spPr>
        </p:cxnSp>
      </p:grpSp>
      <p:grpSp>
        <p:nvGrpSpPr>
          <p:cNvPr id="4" name="Group 14"/>
          <p:cNvGrpSpPr>
            <a:grpSpLocks/>
          </p:cNvGrpSpPr>
          <p:nvPr/>
        </p:nvGrpSpPr>
        <p:grpSpPr bwMode="auto">
          <a:xfrm>
            <a:off x="3980039" y="4768850"/>
            <a:ext cx="4507467" cy="374604"/>
            <a:chOff x="2962" y="3081"/>
            <a:chExt cx="3045" cy="213"/>
          </a:xfrm>
        </p:grpSpPr>
        <p:sp>
          <p:nvSpPr>
            <p:cNvPr id="33817" name="AutoShape 15"/>
            <p:cNvSpPr>
              <a:spLocks noChangeArrowheads="1"/>
            </p:cNvSpPr>
            <p:nvPr/>
          </p:nvSpPr>
          <p:spPr bwMode="auto">
            <a:xfrm>
              <a:off x="3195" y="3081"/>
              <a:ext cx="1134" cy="213"/>
            </a:xfrm>
            <a:prstGeom prst="flowChartAlternateProcess">
              <a:avLst/>
            </a:prstGeom>
            <a:solidFill>
              <a:srgbClr val="B7FF93"/>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EV persistant</a:t>
              </a:r>
              <a:endParaRPr lang="fr-FR">
                <a:latin typeface="Verdana" pitchFamily="-112" charset="0"/>
              </a:endParaRPr>
            </a:p>
          </p:txBody>
        </p:sp>
        <p:sp>
          <p:nvSpPr>
            <p:cNvPr id="33818" name="AutoShape 16"/>
            <p:cNvSpPr>
              <a:spLocks noChangeArrowheads="1"/>
            </p:cNvSpPr>
            <p:nvPr/>
          </p:nvSpPr>
          <p:spPr bwMode="auto">
            <a:xfrm>
              <a:off x="4646" y="3081"/>
              <a:ext cx="1361" cy="213"/>
            </a:xfrm>
            <a:prstGeom prst="flowChartAlternateProcess">
              <a:avLst/>
            </a:prstGeom>
            <a:solidFill>
              <a:srgbClr val="B7FF93"/>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EV permanent</a:t>
              </a:r>
              <a:endParaRPr lang="fr-FR">
                <a:latin typeface="Verdana" pitchFamily="-112" charset="0"/>
              </a:endParaRPr>
            </a:p>
          </p:txBody>
        </p:sp>
        <p:cxnSp>
          <p:nvCxnSpPr>
            <p:cNvPr id="33819" name="AutoShape 17"/>
            <p:cNvCxnSpPr>
              <a:cxnSpLocks noChangeShapeType="1"/>
              <a:stCxn id="33824" idx="3"/>
              <a:endCxn id="33817" idx="1"/>
            </p:cNvCxnSpPr>
            <p:nvPr/>
          </p:nvCxnSpPr>
          <p:spPr bwMode="auto">
            <a:xfrm>
              <a:off x="2962" y="3178"/>
              <a:ext cx="233" cy="9"/>
            </a:xfrm>
            <a:prstGeom prst="straightConnector1">
              <a:avLst/>
            </a:prstGeom>
            <a:noFill/>
            <a:ln w="9525">
              <a:solidFill>
                <a:schemeClr val="tx1"/>
              </a:solidFill>
              <a:miter lim="800000"/>
              <a:headEnd/>
              <a:tailEnd type="triangle" w="med" len="med"/>
            </a:ln>
          </p:spPr>
        </p:cxnSp>
        <p:cxnSp>
          <p:nvCxnSpPr>
            <p:cNvPr id="33820" name="AutoShape 18"/>
            <p:cNvCxnSpPr>
              <a:cxnSpLocks noChangeShapeType="1"/>
              <a:stCxn id="33817" idx="3"/>
              <a:endCxn id="33818" idx="1"/>
            </p:cNvCxnSpPr>
            <p:nvPr/>
          </p:nvCxnSpPr>
          <p:spPr bwMode="auto">
            <a:xfrm>
              <a:off x="4329" y="3188"/>
              <a:ext cx="317" cy="0"/>
            </a:xfrm>
            <a:prstGeom prst="straightConnector1">
              <a:avLst/>
            </a:prstGeom>
            <a:noFill/>
            <a:ln w="9525">
              <a:solidFill>
                <a:schemeClr val="tx1"/>
              </a:solidFill>
              <a:miter lim="800000"/>
              <a:headEnd/>
              <a:tailEnd type="triangle" w="med" len="med"/>
            </a:ln>
          </p:spPr>
        </p:cxnSp>
      </p:grpSp>
      <p:cxnSp>
        <p:nvCxnSpPr>
          <p:cNvPr id="33802" name="AutoShape 19"/>
          <p:cNvCxnSpPr>
            <a:cxnSpLocks noChangeShapeType="1"/>
          </p:cNvCxnSpPr>
          <p:nvPr/>
        </p:nvCxnSpPr>
        <p:spPr bwMode="auto">
          <a:xfrm rot="16200000" flipV="1">
            <a:off x="6934405" y="2930635"/>
            <a:ext cx="561975" cy="523656"/>
          </a:xfrm>
          <a:prstGeom prst="curvedConnector3">
            <a:avLst>
              <a:gd name="adj1" fmla="val 50000"/>
            </a:avLst>
          </a:prstGeom>
          <a:noFill/>
          <a:ln w="9525">
            <a:solidFill>
              <a:schemeClr val="tx1"/>
            </a:solidFill>
            <a:miter lim="800000"/>
            <a:headEnd/>
            <a:tailEnd type="triangle" w="med" len="med"/>
          </a:ln>
        </p:spPr>
      </p:cxnSp>
      <p:grpSp>
        <p:nvGrpSpPr>
          <p:cNvPr id="5" name="Group 20"/>
          <p:cNvGrpSpPr>
            <a:grpSpLocks/>
          </p:cNvGrpSpPr>
          <p:nvPr/>
        </p:nvGrpSpPr>
        <p:grpSpPr bwMode="auto">
          <a:xfrm>
            <a:off x="5237803" y="3473452"/>
            <a:ext cx="3252851" cy="648961"/>
            <a:chOff x="3850" y="2265"/>
            <a:chExt cx="2112" cy="369"/>
          </a:xfrm>
        </p:grpSpPr>
        <p:sp>
          <p:nvSpPr>
            <p:cNvPr id="33815" name="AutoShape 21"/>
            <p:cNvSpPr>
              <a:spLocks noChangeArrowheads="1"/>
            </p:cNvSpPr>
            <p:nvPr/>
          </p:nvSpPr>
          <p:spPr bwMode="auto">
            <a:xfrm>
              <a:off x="4646" y="2265"/>
              <a:ext cx="1316" cy="213"/>
            </a:xfrm>
            <a:prstGeom prst="flowChartAlternateProcess">
              <a:avLst/>
            </a:prstGeom>
            <a:solidFill>
              <a:srgbClr val="41BFA1"/>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Séquelles graves </a:t>
              </a:r>
              <a:endParaRPr lang="fr-FR">
                <a:latin typeface="Verdana" pitchFamily="-112" charset="0"/>
              </a:endParaRPr>
            </a:p>
          </p:txBody>
        </p:sp>
        <p:cxnSp>
          <p:nvCxnSpPr>
            <p:cNvPr id="33816" name="AutoShape 22"/>
            <p:cNvCxnSpPr>
              <a:cxnSpLocks noChangeShapeType="1"/>
              <a:stCxn id="33811" idx="0"/>
              <a:endCxn id="33815" idx="1"/>
            </p:cNvCxnSpPr>
            <p:nvPr/>
          </p:nvCxnSpPr>
          <p:spPr bwMode="auto">
            <a:xfrm rot="5400000" flipH="1" flipV="1">
              <a:off x="4117" y="2105"/>
              <a:ext cx="262" cy="795"/>
            </a:xfrm>
            <a:prstGeom prst="curvedConnector2">
              <a:avLst/>
            </a:prstGeom>
            <a:noFill/>
            <a:ln w="9525">
              <a:solidFill>
                <a:schemeClr val="tx1"/>
              </a:solidFill>
              <a:miter lim="800000"/>
              <a:headEnd/>
              <a:tailEnd type="triangle" w="med" len="med"/>
            </a:ln>
          </p:spPr>
        </p:cxnSp>
      </p:grpSp>
      <p:grpSp>
        <p:nvGrpSpPr>
          <p:cNvPr id="6" name="Group 23"/>
          <p:cNvGrpSpPr>
            <a:grpSpLocks/>
          </p:cNvGrpSpPr>
          <p:nvPr/>
        </p:nvGrpSpPr>
        <p:grpSpPr bwMode="auto">
          <a:xfrm>
            <a:off x="4567766" y="4121152"/>
            <a:ext cx="3893330" cy="648961"/>
            <a:chOff x="3376" y="2673"/>
            <a:chExt cx="2631" cy="369"/>
          </a:xfrm>
        </p:grpSpPr>
        <p:sp>
          <p:nvSpPr>
            <p:cNvPr id="33811" name="AutoShape 24"/>
            <p:cNvSpPr>
              <a:spLocks noChangeArrowheads="1"/>
            </p:cNvSpPr>
            <p:nvPr/>
          </p:nvSpPr>
          <p:spPr bwMode="auto">
            <a:xfrm>
              <a:off x="3376" y="2673"/>
              <a:ext cx="907" cy="213"/>
            </a:xfrm>
            <a:prstGeom prst="flowChartAlternateProcess">
              <a:avLst/>
            </a:prstGeom>
            <a:solidFill>
              <a:srgbClr val="69D5A9"/>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ECM</a:t>
              </a:r>
              <a:endParaRPr lang="fr-FR">
                <a:latin typeface="Verdana" pitchFamily="-112" charset="0"/>
              </a:endParaRPr>
            </a:p>
          </p:txBody>
        </p:sp>
        <p:sp>
          <p:nvSpPr>
            <p:cNvPr id="33812" name="AutoShape 25"/>
            <p:cNvSpPr>
              <a:spLocks noChangeArrowheads="1"/>
            </p:cNvSpPr>
            <p:nvPr/>
          </p:nvSpPr>
          <p:spPr bwMode="auto">
            <a:xfrm>
              <a:off x="4646" y="2673"/>
              <a:ext cx="1361" cy="213"/>
            </a:xfrm>
            <a:prstGeom prst="flowChartAlternateProcess">
              <a:avLst/>
            </a:prstGeom>
            <a:solidFill>
              <a:srgbClr val="69D5A9"/>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ECM permanent</a:t>
              </a:r>
              <a:endParaRPr lang="fr-FR">
                <a:latin typeface="Verdana" pitchFamily="-112" charset="0"/>
              </a:endParaRPr>
            </a:p>
          </p:txBody>
        </p:sp>
        <p:cxnSp>
          <p:nvCxnSpPr>
            <p:cNvPr id="33813" name="AutoShape 26"/>
            <p:cNvCxnSpPr>
              <a:cxnSpLocks noChangeShapeType="1"/>
              <a:stCxn id="33817" idx="0"/>
              <a:endCxn id="33811" idx="1"/>
            </p:cNvCxnSpPr>
            <p:nvPr/>
          </p:nvCxnSpPr>
          <p:spPr bwMode="auto">
            <a:xfrm rot="16200000" flipV="1">
              <a:off x="3421" y="2735"/>
              <a:ext cx="262" cy="352"/>
            </a:xfrm>
            <a:prstGeom prst="curvedConnector4">
              <a:avLst>
                <a:gd name="adj1" fmla="val 29659"/>
                <a:gd name="adj2" fmla="val 205251"/>
              </a:avLst>
            </a:prstGeom>
            <a:noFill/>
            <a:ln w="9525">
              <a:solidFill>
                <a:schemeClr val="tx1"/>
              </a:solidFill>
              <a:miter lim="800000"/>
              <a:headEnd/>
              <a:tailEnd type="triangle" w="med" len="med"/>
            </a:ln>
          </p:spPr>
        </p:cxnSp>
        <p:cxnSp>
          <p:nvCxnSpPr>
            <p:cNvPr id="33814" name="AutoShape 27"/>
            <p:cNvCxnSpPr>
              <a:cxnSpLocks noChangeShapeType="1"/>
              <a:stCxn id="33811" idx="3"/>
              <a:endCxn id="33812" idx="1"/>
            </p:cNvCxnSpPr>
            <p:nvPr/>
          </p:nvCxnSpPr>
          <p:spPr bwMode="auto">
            <a:xfrm>
              <a:off x="4283" y="2780"/>
              <a:ext cx="363" cy="0"/>
            </a:xfrm>
            <a:prstGeom prst="straightConnector1">
              <a:avLst/>
            </a:prstGeom>
            <a:noFill/>
            <a:ln w="9525">
              <a:solidFill>
                <a:schemeClr val="tx1"/>
              </a:solidFill>
              <a:miter lim="800000"/>
              <a:headEnd/>
              <a:tailEnd type="triangle" w="med" len="med"/>
            </a:ln>
          </p:spPr>
        </p:cxnSp>
      </p:grpSp>
      <p:sp>
        <p:nvSpPr>
          <p:cNvPr id="33805" name="Text Box 28"/>
          <p:cNvSpPr txBox="1">
            <a:spLocks noChangeArrowheads="1"/>
          </p:cNvSpPr>
          <p:nvPr/>
        </p:nvSpPr>
        <p:spPr bwMode="auto">
          <a:xfrm>
            <a:off x="4648200" y="6508751"/>
            <a:ext cx="4564220" cy="307777"/>
          </a:xfrm>
          <a:prstGeom prst="rect">
            <a:avLst/>
          </a:prstGeom>
          <a:noFill/>
          <a:ln w="9525">
            <a:noFill/>
            <a:miter lim="800000"/>
            <a:headEnd/>
            <a:tailEnd/>
          </a:ln>
        </p:spPr>
        <p:txBody>
          <a:bodyPr wrap="none">
            <a:prstTxWarp prst="textNoShape">
              <a:avLst/>
            </a:prstTxWarp>
            <a:spAutoFit/>
          </a:bodyPr>
          <a:lstStyle/>
          <a:p>
            <a:r>
              <a:rPr lang="fr-FR" sz="1400" smtClean="0">
                <a:latin typeface="Verdana" pitchFamily="-112" charset="0"/>
              </a:rPr>
              <a:t>Adapté de Stevens RD et al. Crit Care Med 2006</a:t>
            </a:r>
            <a:endParaRPr lang="fr-FR" sz="1400">
              <a:latin typeface="Verdana" pitchFamily="-112" charset="0"/>
            </a:endParaRPr>
          </a:p>
        </p:txBody>
      </p:sp>
      <p:grpSp>
        <p:nvGrpSpPr>
          <p:cNvPr id="7" name="Group 29"/>
          <p:cNvGrpSpPr>
            <a:grpSpLocks/>
          </p:cNvGrpSpPr>
          <p:nvPr/>
        </p:nvGrpSpPr>
        <p:grpSpPr bwMode="auto">
          <a:xfrm>
            <a:off x="3338286" y="2190750"/>
            <a:ext cx="4466569" cy="2389188"/>
            <a:chOff x="2505" y="1457"/>
            <a:chExt cx="3093" cy="1505"/>
          </a:xfrm>
        </p:grpSpPr>
        <p:sp>
          <p:nvSpPr>
            <p:cNvPr id="33809" name="AutoShape 30"/>
            <p:cNvSpPr>
              <a:spLocks noChangeArrowheads="1"/>
            </p:cNvSpPr>
            <p:nvPr/>
          </p:nvSpPr>
          <p:spPr bwMode="auto">
            <a:xfrm>
              <a:off x="4419" y="1457"/>
              <a:ext cx="1179" cy="454"/>
            </a:xfrm>
            <a:prstGeom prst="flowChartAlternateProcess">
              <a:avLst/>
            </a:prstGeom>
            <a:solidFill>
              <a:srgbClr val="7DE1DF"/>
            </a:solidFill>
            <a:ln w="9525">
              <a:solidFill>
                <a:schemeClr val="tx1"/>
              </a:solidFill>
              <a:miter lim="800000"/>
              <a:headEnd/>
              <a:tailEnd/>
            </a:ln>
          </p:spPr>
          <p:txBody>
            <a:bodyPr wrap="none" anchor="ctr">
              <a:prstTxWarp prst="textNoShape">
                <a:avLst/>
              </a:prstTxWarp>
            </a:bodyPr>
            <a:lstStyle/>
            <a:p>
              <a:pPr algn="ctr"/>
              <a:r>
                <a:rPr lang="fr-FR" smtClean="0">
                  <a:latin typeface="Verdana" pitchFamily="-112" charset="0"/>
                </a:rPr>
                <a:t>Conscience </a:t>
              </a:r>
            </a:p>
            <a:p>
              <a:pPr algn="ctr"/>
              <a:r>
                <a:rPr lang="fr-FR" smtClean="0">
                  <a:latin typeface="Verdana" pitchFamily="-112" charset="0"/>
                </a:rPr>
                <a:t>normale</a:t>
              </a:r>
              <a:endParaRPr lang="fr-FR">
                <a:latin typeface="Verdana" pitchFamily="-112" charset="0"/>
              </a:endParaRPr>
            </a:p>
          </p:txBody>
        </p:sp>
        <p:cxnSp>
          <p:nvCxnSpPr>
            <p:cNvPr id="33810" name="AutoShape 31"/>
            <p:cNvCxnSpPr>
              <a:cxnSpLocks noChangeShapeType="1"/>
              <a:stCxn id="33824" idx="0"/>
              <a:endCxn id="33809" idx="1"/>
            </p:cNvCxnSpPr>
            <p:nvPr/>
          </p:nvCxnSpPr>
          <p:spPr bwMode="auto">
            <a:xfrm rot="5400000" flipH="1" flipV="1">
              <a:off x="2823" y="1366"/>
              <a:ext cx="1278" cy="1913"/>
            </a:xfrm>
            <a:prstGeom prst="curvedConnector2">
              <a:avLst/>
            </a:prstGeom>
            <a:noFill/>
            <a:ln w="9525">
              <a:solidFill>
                <a:schemeClr val="tx1"/>
              </a:solidFill>
              <a:miter lim="800000"/>
              <a:headEnd/>
              <a:tailEnd type="triangle" w="med" len="med"/>
            </a:ln>
          </p:spPr>
        </p:cxnSp>
      </p:grpSp>
      <p:sp>
        <p:nvSpPr>
          <p:cNvPr id="33807" name="AutoShape 32"/>
          <p:cNvSpPr>
            <a:spLocks noChangeArrowheads="1"/>
          </p:cNvSpPr>
          <p:nvPr/>
        </p:nvSpPr>
        <p:spPr bwMode="auto">
          <a:xfrm>
            <a:off x="2264833" y="2781301"/>
            <a:ext cx="1535289" cy="1439863"/>
          </a:xfrm>
          <a:prstGeom prst="irregularSeal1">
            <a:avLst/>
          </a:prstGeom>
          <a:solidFill>
            <a:schemeClr val="tx1"/>
          </a:solidFill>
          <a:ln w="9525">
            <a:solidFill>
              <a:schemeClr val="tx1"/>
            </a:solidFill>
            <a:miter lim="800000"/>
            <a:headEnd/>
            <a:tailEnd/>
          </a:ln>
        </p:spPr>
        <p:txBody>
          <a:bodyPr wrap="none" anchor="ctr">
            <a:prstTxWarp prst="textNoShape">
              <a:avLst/>
            </a:prstTxWarp>
          </a:bodyPr>
          <a:lstStyle/>
          <a:p>
            <a:pPr algn="ctr"/>
            <a:r>
              <a:rPr lang="fr-FR" smtClean="0">
                <a:solidFill>
                  <a:schemeClr val="bg1"/>
                </a:solidFill>
                <a:latin typeface="Calibri" pitchFamily="-112" charset="0"/>
              </a:rPr>
              <a:t>Arrêt </a:t>
            </a:r>
          </a:p>
          <a:p>
            <a:pPr algn="ctr"/>
            <a:r>
              <a:rPr lang="fr-FR" smtClean="0">
                <a:solidFill>
                  <a:schemeClr val="bg1"/>
                </a:solidFill>
                <a:latin typeface="Calibri" pitchFamily="-112" charset="0"/>
              </a:rPr>
              <a:t>cardiaque</a:t>
            </a:r>
            <a:endParaRPr lang="fr-FR">
              <a:solidFill>
                <a:schemeClr val="bg1"/>
              </a:solidFill>
              <a:latin typeface="Calibri" pitchFamily="-112" charset="0"/>
            </a:endParaRPr>
          </a:p>
        </p:txBody>
      </p:sp>
      <p:sp>
        <p:nvSpPr>
          <p:cNvPr id="33808" name="Text Box 33"/>
          <p:cNvSpPr txBox="1">
            <a:spLocks noChangeArrowheads="1"/>
          </p:cNvSpPr>
          <p:nvPr/>
        </p:nvSpPr>
        <p:spPr bwMode="auto">
          <a:xfrm>
            <a:off x="6944078" y="3048000"/>
            <a:ext cx="294922" cy="200055"/>
          </a:xfrm>
          <a:prstGeom prst="rect">
            <a:avLst/>
          </a:prstGeom>
          <a:solidFill>
            <a:schemeClr val="bg1"/>
          </a:solidFill>
          <a:ln w="9525">
            <a:noFill/>
            <a:miter lim="800000"/>
            <a:headEnd/>
            <a:tailEnd/>
          </a:ln>
        </p:spPr>
        <p:txBody>
          <a:bodyPr>
            <a:prstTxWarp prst="textNoShape">
              <a:avLst/>
            </a:prstTxWarp>
            <a:spAutoFit/>
          </a:bodyPr>
          <a:lstStyle/>
          <a:p>
            <a:pPr algn="ctr">
              <a:lnSpc>
                <a:spcPct val="40000"/>
              </a:lnSpc>
            </a:pPr>
            <a:r>
              <a:rPr lang="fr-FR" sz="1400" smtClean="0">
                <a:latin typeface="Verdana" pitchFamily="-112" charset="0"/>
              </a:rPr>
              <a:t>?</a:t>
            </a:r>
            <a:endParaRPr lang="fr-FR" sz="1400">
              <a:latin typeface="Verdana" pitchFamily="-11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09-30 à 21.59.59.png"/>
          <p:cNvPicPr>
            <a:picLocks noChangeAspect="1"/>
          </p:cNvPicPr>
          <p:nvPr/>
        </p:nvPicPr>
        <p:blipFill>
          <a:blip r:embed="rId2"/>
          <a:stretch>
            <a:fillRect/>
          </a:stretch>
        </p:blipFill>
        <p:spPr>
          <a:xfrm>
            <a:off x="0" y="609600"/>
            <a:ext cx="9144000" cy="1463413"/>
          </a:xfrm>
          <a:prstGeom prst="rect">
            <a:avLst/>
          </a:prstGeom>
        </p:spPr>
      </p:pic>
      <p:pic>
        <p:nvPicPr>
          <p:cNvPr id="5" name="Image 4" descr="Capture d’écran 2014-09-30 à 22.01.16.png"/>
          <p:cNvPicPr>
            <a:picLocks noChangeAspect="1"/>
          </p:cNvPicPr>
          <p:nvPr/>
        </p:nvPicPr>
        <p:blipFill>
          <a:blip r:embed="rId3"/>
          <a:stretch>
            <a:fillRect/>
          </a:stretch>
        </p:blipFill>
        <p:spPr>
          <a:xfrm>
            <a:off x="6400800" y="1371600"/>
            <a:ext cx="2597150" cy="355626"/>
          </a:xfrm>
          <a:prstGeom prst="rect">
            <a:avLst/>
          </a:prstGeom>
        </p:spPr>
      </p:pic>
      <p:pic>
        <p:nvPicPr>
          <p:cNvPr id="6" name="Image 5" descr="Capture d’écran 2014-09-30 à 22.03.10.png"/>
          <p:cNvPicPr>
            <a:picLocks noChangeAspect="1"/>
          </p:cNvPicPr>
          <p:nvPr/>
        </p:nvPicPr>
        <p:blipFill>
          <a:blip r:embed="rId4"/>
          <a:stretch>
            <a:fillRect/>
          </a:stretch>
        </p:blipFill>
        <p:spPr>
          <a:xfrm>
            <a:off x="0" y="2603113"/>
            <a:ext cx="9144000" cy="39500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600200"/>
          </a:xfrm>
        </p:spPr>
        <p:txBody>
          <a:bodyPr/>
          <a:lstStyle/>
          <a:p>
            <a:pPr>
              <a:spcAft>
                <a:spcPts val="1200"/>
              </a:spcAft>
            </a:pPr>
            <a:r>
              <a:rPr lang="en-AU" sz="2400" b="1" dirty="0" smtClean="0">
                <a:latin typeface="Tahoma"/>
                <a:cs typeface="Tahoma"/>
              </a:rPr>
              <a:t>The Glasgow coma score is a predictor of good outcome in cardiac arrest patients treated with therapeutic hypothermia</a:t>
            </a:r>
            <a:r>
              <a:rPr lang="en-AU" sz="2800" b="1" dirty="0" smtClean="0">
                <a:latin typeface="Tahoma"/>
                <a:cs typeface="Tahoma"/>
              </a:rPr>
              <a:t/>
            </a:r>
            <a:br>
              <a:rPr lang="en-AU" sz="2800" b="1" dirty="0" smtClean="0">
                <a:latin typeface="Tahoma"/>
                <a:cs typeface="Tahoma"/>
              </a:rPr>
            </a:br>
            <a:r>
              <a:rPr lang="en-AU" sz="1600" dirty="0" err="1" smtClean="0">
                <a:latin typeface="Tahoma"/>
                <a:cs typeface="Tahoma"/>
              </a:rPr>
              <a:t>Schefold</a:t>
            </a:r>
            <a:r>
              <a:rPr lang="en-AU" sz="1600" dirty="0" smtClean="0">
                <a:latin typeface="Tahoma"/>
                <a:cs typeface="Tahoma"/>
              </a:rPr>
              <a:t> JC et al. Resuscitation 2009; 80:658-61</a:t>
            </a:r>
            <a:endParaRPr lang="en-AU" sz="1800" dirty="0">
              <a:latin typeface="Tahoma"/>
              <a:cs typeface="Tahoma"/>
            </a:endParaRPr>
          </a:p>
        </p:txBody>
      </p:sp>
      <p:pic>
        <p:nvPicPr>
          <p:cNvPr id="4" name="Image 3" descr="Capture d’écran 2014-01-09 à 22.34.52.png"/>
          <p:cNvPicPr>
            <a:picLocks noChangeAspect="1"/>
          </p:cNvPicPr>
          <p:nvPr/>
        </p:nvPicPr>
        <p:blipFill>
          <a:blip r:embed="rId2"/>
          <a:stretch>
            <a:fillRect/>
          </a:stretch>
        </p:blipFill>
        <p:spPr>
          <a:xfrm>
            <a:off x="209301" y="2234624"/>
            <a:ext cx="4972299" cy="3733800"/>
          </a:xfrm>
          <a:prstGeom prst="rect">
            <a:avLst/>
          </a:prstGeom>
        </p:spPr>
      </p:pic>
      <p:sp>
        <p:nvSpPr>
          <p:cNvPr id="5" name="ZoneTexte 4"/>
          <p:cNvSpPr txBox="1"/>
          <p:nvPr/>
        </p:nvSpPr>
        <p:spPr>
          <a:xfrm>
            <a:off x="685800" y="5892224"/>
            <a:ext cx="3505200" cy="830997"/>
          </a:xfrm>
          <a:prstGeom prst="rect">
            <a:avLst/>
          </a:prstGeom>
          <a:noFill/>
        </p:spPr>
        <p:txBody>
          <a:bodyPr wrap="square" rtlCol="0">
            <a:spAutoFit/>
          </a:bodyPr>
          <a:lstStyle/>
          <a:p>
            <a:r>
              <a:rPr lang="en-AU" sz="1200" dirty="0" smtClean="0">
                <a:latin typeface="Tahoma"/>
                <a:cs typeface="Tahoma"/>
              </a:rPr>
              <a:t>GCS during the first 4 days after discontinuation of sedative medication in pts with favourable neurological outcome (</a:t>
            </a:r>
            <a:r>
              <a:rPr lang="en-AU" sz="1200" dirty="0" err="1" smtClean="0">
                <a:latin typeface="Tahoma"/>
                <a:cs typeface="Tahoma"/>
              </a:rPr>
              <a:t>n</a:t>
            </a:r>
            <a:r>
              <a:rPr lang="en-AU" sz="1200" dirty="0" smtClean="0">
                <a:latin typeface="Tahoma"/>
                <a:cs typeface="Tahoma"/>
              </a:rPr>
              <a:t>=44) and unfavourable outcome (</a:t>
            </a:r>
            <a:r>
              <a:rPr lang="en-AU" sz="1200" dirty="0" err="1" smtClean="0">
                <a:latin typeface="Tahoma"/>
                <a:cs typeface="Tahoma"/>
              </a:rPr>
              <a:t>n</a:t>
            </a:r>
            <a:r>
              <a:rPr lang="en-AU" sz="1200" dirty="0" smtClean="0">
                <a:latin typeface="Tahoma"/>
                <a:cs typeface="Tahoma"/>
              </a:rPr>
              <a:t>=28) </a:t>
            </a:r>
            <a:endParaRPr lang="en-AU" sz="1200" dirty="0">
              <a:latin typeface="Tahoma"/>
              <a:cs typeface="Tahoma"/>
            </a:endParaRPr>
          </a:p>
        </p:txBody>
      </p:sp>
      <p:pic>
        <p:nvPicPr>
          <p:cNvPr id="6" name="Image 5" descr="Capture d’écran 2014-01-09 à 22.37.19.png"/>
          <p:cNvPicPr>
            <a:picLocks noChangeAspect="1"/>
          </p:cNvPicPr>
          <p:nvPr/>
        </p:nvPicPr>
        <p:blipFill>
          <a:blip r:embed="rId3"/>
          <a:srcRect r="23781"/>
          <a:stretch>
            <a:fillRect/>
          </a:stretch>
        </p:blipFill>
        <p:spPr>
          <a:xfrm>
            <a:off x="5099637" y="2286000"/>
            <a:ext cx="3358563" cy="3143700"/>
          </a:xfrm>
          <a:prstGeom prst="rect">
            <a:avLst/>
          </a:prstGeom>
        </p:spPr>
      </p:pic>
      <p:pic>
        <p:nvPicPr>
          <p:cNvPr id="7" name="Image 6" descr="Capture d’écran 2014-01-09 à 22.37.19.png"/>
          <p:cNvPicPr>
            <a:picLocks noChangeAspect="1"/>
          </p:cNvPicPr>
          <p:nvPr/>
        </p:nvPicPr>
        <p:blipFill>
          <a:blip r:embed="rId3"/>
          <a:srcRect l="75625" t="30967" b="50023"/>
          <a:stretch>
            <a:fillRect/>
          </a:stretch>
        </p:blipFill>
        <p:spPr>
          <a:xfrm>
            <a:off x="7162800" y="4114800"/>
            <a:ext cx="1171626" cy="651856"/>
          </a:xfrm>
          <a:prstGeom prst="rect">
            <a:avLst/>
          </a:prstGeom>
        </p:spPr>
      </p:pic>
      <p:grpSp>
        <p:nvGrpSpPr>
          <p:cNvPr id="3" name="Grouper 11"/>
          <p:cNvGrpSpPr/>
          <p:nvPr/>
        </p:nvGrpSpPr>
        <p:grpSpPr>
          <a:xfrm>
            <a:off x="1068162" y="4002704"/>
            <a:ext cx="7923438" cy="2779096"/>
            <a:chOff x="1068162" y="4002704"/>
            <a:chExt cx="7923438" cy="2779096"/>
          </a:xfrm>
        </p:grpSpPr>
        <p:grpSp>
          <p:nvGrpSpPr>
            <p:cNvPr id="10" name="Grouper 9"/>
            <p:cNvGrpSpPr/>
            <p:nvPr/>
          </p:nvGrpSpPr>
          <p:grpSpPr>
            <a:xfrm>
              <a:off x="1068162" y="4002704"/>
              <a:ext cx="2513238" cy="1255096"/>
              <a:chOff x="1068162" y="4002704"/>
              <a:chExt cx="2513238" cy="1255096"/>
            </a:xfrm>
          </p:grpSpPr>
          <p:sp>
            <p:nvSpPr>
              <p:cNvPr id="8" name="Flèche vers la droite 7"/>
              <p:cNvSpPr/>
              <p:nvPr/>
            </p:nvSpPr>
            <p:spPr bwMode="auto">
              <a:xfrm rot="19440423">
                <a:off x="1068162" y="4002704"/>
                <a:ext cx="2286000" cy="228600"/>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sp>
            <p:nvSpPr>
              <p:cNvPr id="9" name="Flèche vers la droite 8"/>
              <p:cNvSpPr/>
              <p:nvPr/>
            </p:nvSpPr>
            <p:spPr bwMode="auto">
              <a:xfrm>
                <a:off x="1295400" y="5029200"/>
                <a:ext cx="2286000" cy="228600"/>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ＭＳ Ｐゴシック" charset="0"/>
                </a:endParaRPr>
              </a:p>
            </p:txBody>
          </p:sp>
        </p:grpSp>
        <p:sp>
          <p:nvSpPr>
            <p:cNvPr id="11" name="ZoneTexte 4"/>
            <p:cNvSpPr txBox="1">
              <a:spLocks noChangeArrowheads="1"/>
            </p:cNvSpPr>
            <p:nvPr/>
          </p:nvSpPr>
          <p:spPr bwMode="auto">
            <a:xfrm>
              <a:off x="4572000" y="5581471"/>
              <a:ext cx="4419600" cy="1200329"/>
            </a:xfrm>
            <a:prstGeom prst="rect">
              <a:avLst/>
            </a:prstGeom>
            <a:solidFill>
              <a:schemeClr val="bg2"/>
            </a:solidFill>
            <a:ln w="9525">
              <a:noFill/>
              <a:miter lim="800000"/>
              <a:headEnd/>
              <a:tailEnd/>
            </a:ln>
          </p:spPr>
          <p:txBody>
            <a:bodyPr wrap="square">
              <a:prstTxWarp prst="textNoShape">
                <a:avLst/>
              </a:prstTxWarp>
              <a:spAutoFit/>
            </a:bodyPr>
            <a:lstStyle/>
            <a:p>
              <a:r>
                <a:rPr lang="fr-FR" b="1" dirty="0" smtClean="0">
                  <a:solidFill>
                    <a:schemeClr val="bg1"/>
                  </a:solidFill>
                </a:rPr>
                <a:t>Le score de Glasgow reste bas chez les patients à mauvais pronostic tandis qu’il augmente régulièrement chez les autres</a:t>
              </a:r>
              <a:br>
                <a:rPr lang="fr-FR" b="1" dirty="0" smtClean="0">
                  <a:solidFill>
                    <a:schemeClr val="bg1"/>
                  </a:solidFill>
                </a:rPr>
              </a:br>
              <a:endParaRPr lang="fr-FR"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0600"/>
            <a:ext cx="8229600" cy="1371600"/>
          </a:xfrm>
        </p:spPr>
        <p:txBody>
          <a:bodyPr/>
          <a:lstStyle/>
          <a:p>
            <a:r>
              <a:rPr lang="en-GB" sz="2400" b="1" dirty="0" smtClean="0"/>
              <a:t>Prognostication in comatose survivors of cardiac arrest</a:t>
            </a:r>
            <a:r>
              <a:rPr lang="fr-FR" sz="2400" b="1" dirty="0" smtClean="0"/>
              <a:t>: </a:t>
            </a:r>
            <a:r>
              <a:rPr lang="en-GB" sz="2400" b="1" dirty="0" smtClean="0"/>
              <a:t>An Advisory Statement from the European Resuscitation Council and the European Society of Intensive Care Medicine </a:t>
            </a:r>
            <a:r>
              <a:rPr lang="fr-FR" sz="2400" dirty="0" smtClean="0"/>
              <a:t/>
            </a:r>
            <a:br>
              <a:rPr lang="fr-FR" sz="2400" dirty="0" smtClean="0"/>
            </a:br>
            <a:r>
              <a:rPr lang="en-GB" sz="1800" i="1" dirty="0" smtClean="0"/>
              <a:t>Claudio </a:t>
            </a:r>
            <a:r>
              <a:rPr lang="en-GB" sz="1800" i="1" dirty="0" err="1" smtClean="0"/>
              <a:t>Sandroni</a:t>
            </a:r>
            <a:r>
              <a:rPr lang="en-GB" sz="1800" i="1" dirty="0" smtClean="0"/>
              <a:t>, Alain Cariou, Fabio </a:t>
            </a:r>
            <a:r>
              <a:rPr lang="en-GB" sz="1800" i="1" dirty="0" err="1" smtClean="0"/>
              <a:t>Cavallaro</a:t>
            </a:r>
            <a:r>
              <a:rPr lang="en-GB" sz="1800" i="1" dirty="0" smtClean="0"/>
              <a:t>, Tobias </a:t>
            </a:r>
            <a:r>
              <a:rPr lang="en-GB" sz="1800" i="1" dirty="0" err="1" smtClean="0"/>
              <a:t>Cronberg</a:t>
            </a:r>
            <a:r>
              <a:rPr lang="en-GB" sz="1800" i="1" dirty="0" smtClean="0"/>
              <a:t>, Hans </a:t>
            </a:r>
            <a:r>
              <a:rPr lang="en-GB" sz="1800" i="1" dirty="0" err="1" smtClean="0"/>
              <a:t>Friberg</a:t>
            </a:r>
            <a:r>
              <a:rPr lang="en-GB" sz="1800" i="1" dirty="0" smtClean="0"/>
              <a:t>, Cornelia </a:t>
            </a:r>
            <a:r>
              <a:rPr lang="en-GB" sz="1800" i="1" dirty="0" err="1" smtClean="0"/>
              <a:t>Hoedemaekers</a:t>
            </a:r>
            <a:r>
              <a:rPr lang="en-GB" sz="1800" i="1" dirty="0" smtClean="0"/>
              <a:t>, </a:t>
            </a:r>
            <a:r>
              <a:rPr lang="en-GB" sz="1800" i="1" dirty="0" err="1" smtClean="0"/>
              <a:t>Janneke</a:t>
            </a:r>
            <a:r>
              <a:rPr lang="en-GB" sz="1800" i="1" dirty="0" smtClean="0"/>
              <a:t> Horn, Jerry P. Nolan, Andrea O. Rossetti and </a:t>
            </a:r>
            <a:r>
              <a:rPr lang="en-GB" sz="1800" i="1" dirty="0" err="1" smtClean="0"/>
              <a:t>Jasmeet</a:t>
            </a:r>
            <a:r>
              <a:rPr lang="en-GB" sz="1800" i="1" dirty="0" smtClean="0"/>
              <a:t> Soar</a:t>
            </a:r>
            <a:br>
              <a:rPr lang="en-GB" sz="1800" i="1" dirty="0" smtClean="0"/>
            </a:br>
            <a:r>
              <a:rPr lang="en-GB" sz="1800" b="1" i="1" dirty="0" smtClean="0"/>
              <a:t>Intensive Care Med 2014 (in press)</a:t>
            </a:r>
            <a:r>
              <a:rPr lang="fr-FR" sz="1800" i="1" dirty="0" smtClean="0"/>
              <a:t> </a:t>
            </a:r>
            <a:endParaRPr lang="fr-FR" sz="2400" i="1" dirty="0"/>
          </a:p>
        </p:txBody>
      </p:sp>
      <p:sp>
        <p:nvSpPr>
          <p:cNvPr id="3" name="Espace réservé du contenu 2"/>
          <p:cNvSpPr>
            <a:spLocks noGrp="1"/>
          </p:cNvSpPr>
          <p:nvPr>
            <p:ph idx="1"/>
          </p:nvPr>
        </p:nvSpPr>
        <p:spPr>
          <a:xfrm>
            <a:off x="457200" y="3200400"/>
            <a:ext cx="8229600" cy="3276600"/>
          </a:xfrm>
        </p:spPr>
        <p:txBody>
          <a:bodyPr/>
          <a:lstStyle/>
          <a:p>
            <a:pPr>
              <a:spcAft>
                <a:spcPts val="600"/>
              </a:spcAft>
              <a:buNone/>
            </a:pPr>
            <a:r>
              <a:rPr lang="en-US" sz="2000" b="1" dirty="0" smtClean="0"/>
              <a:t>Aims was to:</a:t>
            </a:r>
          </a:p>
          <a:p>
            <a:pPr>
              <a:spcAft>
                <a:spcPts val="600"/>
              </a:spcAft>
            </a:pPr>
            <a:r>
              <a:rPr lang="en-US" sz="2000" b="1" dirty="0" smtClean="0"/>
              <a:t>Update and summarize the available evidence on this topic, including that on TH-treated patients;</a:t>
            </a:r>
          </a:p>
          <a:p>
            <a:pPr>
              <a:spcAft>
                <a:spcPts val="600"/>
              </a:spcAft>
            </a:pPr>
            <a:r>
              <a:rPr lang="en-US" sz="2000" b="1" dirty="0" smtClean="0"/>
              <a:t>Provide practical recommendations on the most reliable prognostication strategies, based on a more robust analysis of the evidence, in anticipation of the next ERC Guidelines on Resuscitation to be published in October 2015;</a:t>
            </a:r>
          </a:p>
          <a:p>
            <a:pPr>
              <a:spcAft>
                <a:spcPts val="600"/>
              </a:spcAft>
            </a:pPr>
            <a:r>
              <a:rPr lang="en-US" sz="2000" b="1" dirty="0" smtClean="0"/>
              <a:t>Identify knowledge gaps and suggest directions for future research</a:t>
            </a:r>
          </a:p>
          <a:p>
            <a:pPr>
              <a:spcAft>
                <a:spcPts val="600"/>
              </a:spcAft>
            </a:pPr>
            <a:endParaRPr lang="en-US"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4-09-30 à 21.33.32.png"/>
          <p:cNvPicPr>
            <a:picLocks noChangeAspect="1"/>
          </p:cNvPicPr>
          <p:nvPr/>
        </p:nvPicPr>
        <p:blipFill>
          <a:blip r:embed="rId2"/>
          <a:stretch>
            <a:fillRect/>
          </a:stretch>
        </p:blipFill>
        <p:spPr>
          <a:xfrm>
            <a:off x="0" y="37785"/>
            <a:ext cx="9144000" cy="678243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897467" y="990600"/>
            <a:ext cx="7772400" cy="5410200"/>
          </a:xfrm>
          <a:solidFill>
            <a:schemeClr val="bg2"/>
          </a:solidFill>
        </p:spPr>
        <p:txBody>
          <a:bodyPr/>
          <a:lstStyle/>
          <a:p>
            <a:pPr marL="514350" indent="-514350">
              <a:lnSpc>
                <a:spcPct val="110000"/>
              </a:lnSpc>
              <a:buNone/>
            </a:pPr>
            <a:r>
              <a:rPr lang="fr-FR" sz="4000" b="1" dirty="0" smtClean="0">
                <a:solidFill>
                  <a:schemeClr val="bg1"/>
                </a:solidFill>
                <a:ea typeface="ＭＳ Ｐゴシック" pitchFamily="-112" charset="-128"/>
                <a:cs typeface="ＭＳ Ｐゴシック" pitchFamily="-112" charset="-128"/>
              </a:rPr>
              <a:t>Conclusion</a:t>
            </a:r>
            <a:endParaRPr lang="fr-FR" sz="3600" b="1" dirty="0" smtClean="0">
              <a:solidFill>
                <a:schemeClr val="bg1"/>
              </a:solidFill>
              <a:ea typeface="ＭＳ Ｐゴシック" pitchFamily="-112" charset="-128"/>
              <a:cs typeface="ＭＳ Ｐゴシック" pitchFamily="-112" charset="-128"/>
            </a:endParaRPr>
          </a:p>
          <a:p>
            <a:pPr marL="514350" indent="-514350">
              <a:lnSpc>
                <a:spcPct val="110000"/>
              </a:lnSpc>
              <a:buFont typeface="+mj-lt"/>
              <a:buAutoNum type="arabicPeriod"/>
            </a:pPr>
            <a:endParaRPr lang="fr-FR" sz="3600" b="1" dirty="0" smtClean="0">
              <a:solidFill>
                <a:schemeClr val="bg1"/>
              </a:solidFill>
              <a:ea typeface="ＭＳ Ｐゴシック" pitchFamily="-112" charset="-128"/>
              <a:cs typeface="ＭＳ Ｐゴシック" pitchFamily="-112" charset="-128"/>
            </a:endParaRPr>
          </a:p>
          <a:p>
            <a:pPr marL="514350" indent="-514350">
              <a:lnSpc>
                <a:spcPct val="110000"/>
              </a:lnSpc>
              <a:buClrTx/>
              <a:buFont typeface="+mj-lt"/>
              <a:buAutoNum type="arabicPeriod"/>
            </a:pPr>
            <a:r>
              <a:rPr lang="fr-FR" sz="3600" b="1" dirty="0" smtClean="0">
                <a:solidFill>
                  <a:schemeClr val="bg1"/>
                </a:solidFill>
                <a:ea typeface="ＭＳ Ｐゴシック" pitchFamily="-112" charset="-128"/>
                <a:cs typeface="ＭＳ Ｐゴシック" pitchFamily="-112" charset="-128"/>
              </a:rPr>
              <a:t>Utiliser une procédure… qui laisse de la place pour la discussion</a:t>
            </a:r>
          </a:p>
          <a:p>
            <a:pPr marL="514350" indent="-514350">
              <a:lnSpc>
                <a:spcPct val="110000"/>
              </a:lnSpc>
              <a:buClrTx/>
              <a:buFont typeface="+mj-lt"/>
              <a:buAutoNum type="arabicPeriod"/>
            </a:pPr>
            <a:r>
              <a:rPr lang="fr-FR" sz="3600" b="1" dirty="0" smtClean="0">
                <a:solidFill>
                  <a:schemeClr val="bg1"/>
                </a:solidFill>
                <a:ea typeface="ＭＳ Ｐゴシック" pitchFamily="-112" charset="-128"/>
                <a:cs typeface="ＭＳ Ｐゴシック" pitchFamily="-112" charset="-128"/>
              </a:rPr>
              <a:t>Combiner les outils</a:t>
            </a:r>
          </a:p>
          <a:p>
            <a:pPr marL="514350" indent="-514350">
              <a:lnSpc>
                <a:spcPct val="110000"/>
              </a:lnSpc>
              <a:buClrTx/>
              <a:buFont typeface="+mj-lt"/>
              <a:buAutoNum type="arabicPeriod"/>
            </a:pPr>
            <a:r>
              <a:rPr lang="fr-FR" sz="3600" b="1" dirty="0" smtClean="0">
                <a:solidFill>
                  <a:schemeClr val="bg1"/>
                </a:solidFill>
                <a:ea typeface="ＭＳ Ｐゴシック" pitchFamily="-112" charset="-128"/>
                <a:cs typeface="ＭＳ Ｐゴシック" pitchFamily="-112" charset="-128"/>
              </a:rPr>
              <a:t>Savoir attendre</a:t>
            </a:r>
            <a:endParaRPr lang="fr-FR" sz="2800" b="1" dirty="0" smtClean="0">
              <a:solidFill>
                <a:schemeClr val="bg1"/>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762000"/>
            <a:ext cx="7772400" cy="1371600"/>
          </a:xfrm>
        </p:spPr>
        <p:txBody>
          <a:bodyPr/>
          <a:lstStyle/>
          <a:p>
            <a:r>
              <a:rPr lang="en-GB" sz="2400" b="1" dirty="0" smtClean="0">
                <a:latin typeface="Tahoma"/>
                <a:cs typeface="Tahoma"/>
              </a:rPr>
              <a:t>ICU mortality after cardiac arrest: the relative contribution of shock and brain injury in a large cohort</a:t>
            </a:r>
            <a:r>
              <a:rPr lang="fr-FR" sz="1800" dirty="0" smtClean="0">
                <a:latin typeface="Tahoma"/>
                <a:cs typeface="Tahoma"/>
              </a:rPr>
              <a:t/>
            </a:r>
            <a:br>
              <a:rPr lang="fr-FR" sz="1800" dirty="0" smtClean="0">
                <a:latin typeface="Tahoma"/>
                <a:cs typeface="Tahoma"/>
              </a:rPr>
            </a:br>
            <a:r>
              <a:rPr lang="fr-FR" sz="1600" dirty="0" err="1" smtClean="0">
                <a:latin typeface="Tahoma"/>
                <a:cs typeface="Tahoma"/>
              </a:rPr>
              <a:t>Lemiale</a:t>
            </a:r>
            <a:r>
              <a:rPr lang="fr-FR" sz="1600" dirty="0" smtClean="0">
                <a:latin typeface="Tahoma"/>
                <a:cs typeface="Tahoma"/>
              </a:rPr>
              <a:t> V, Dumas F, Mongardon N, </a:t>
            </a:r>
            <a:r>
              <a:rPr lang="fr-FR" sz="1600" dirty="0" err="1" smtClean="0">
                <a:latin typeface="Tahoma"/>
                <a:cs typeface="Tahoma"/>
              </a:rPr>
              <a:t>Giovanetti</a:t>
            </a:r>
            <a:r>
              <a:rPr lang="fr-FR" sz="1600" dirty="0" smtClean="0">
                <a:latin typeface="Tahoma"/>
                <a:cs typeface="Tahoma"/>
              </a:rPr>
              <a:t> O, Charpentier J, Chiche JD, Carli P, Mira JP, Nolan J, Cariou A</a:t>
            </a:r>
            <a:br>
              <a:rPr lang="fr-FR" sz="1600" dirty="0" smtClean="0">
                <a:latin typeface="Tahoma"/>
                <a:cs typeface="Tahoma"/>
              </a:rPr>
            </a:br>
            <a:r>
              <a:rPr lang="fr-FR" sz="1600" b="1" dirty="0" smtClean="0">
                <a:latin typeface="Tahoma"/>
                <a:cs typeface="Tahoma"/>
              </a:rPr>
              <a:t>Intensive Care Med 2013</a:t>
            </a:r>
            <a:r>
              <a:rPr lang="fr-FR" sz="1800" dirty="0" smtClean="0">
                <a:latin typeface="Tahoma"/>
                <a:cs typeface="Tahoma"/>
              </a:rPr>
              <a:t/>
            </a:r>
            <a:br>
              <a:rPr lang="fr-FR" sz="1800" dirty="0" smtClean="0">
                <a:latin typeface="Tahoma"/>
                <a:cs typeface="Tahoma"/>
              </a:rPr>
            </a:br>
            <a:endParaRPr lang="fr-FR" sz="1800" dirty="0">
              <a:latin typeface="Tahoma"/>
              <a:cs typeface="Tahoma"/>
            </a:endParaRPr>
          </a:p>
        </p:txBody>
      </p:sp>
      <p:pic>
        <p:nvPicPr>
          <p:cNvPr id="7" name="Image 6" descr="Capture d’écran 2012-06-20 à 21.38.18.png"/>
          <p:cNvPicPr>
            <a:picLocks noChangeAspect="1"/>
          </p:cNvPicPr>
          <p:nvPr/>
        </p:nvPicPr>
        <p:blipFill>
          <a:blip r:embed="rId2"/>
          <a:srcRect b="8803"/>
          <a:stretch>
            <a:fillRect/>
          </a:stretch>
        </p:blipFill>
        <p:spPr>
          <a:xfrm>
            <a:off x="1464951" y="2334308"/>
            <a:ext cx="6425983" cy="4447492"/>
          </a:xfrm>
          <a:prstGeom prst="rect">
            <a:avLst/>
          </a:prstGeom>
        </p:spPr>
      </p:pic>
      <p:sp>
        <p:nvSpPr>
          <p:cNvPr id="6" name="ZoneTexte 5"/>
          <p:cNvSpPr txBox="1"/>
          <p:nvPr/>
        </p:nvSpPr>
        <p:spPr>
          <a:xfrm>
            <a:off x="7192601" y="3124200"/>
            <a:ext cx="709424" cy="307777"/>
          </a:xfrm>
          <a:prstGeom prst="rect">
            <a:avLst/>
          </a:prstGeom>
          <a:noFill/>
        </p:spPr>
        <p:txBody>
          <a:bodyPr wrap="none" rtlCol="0">
            <a:spAutoFit/>
          </a:bodyPr>
          <a:lstStyle/>
          <a:p>
            <a:r>
              <a:rPr lang="fr-FR" sz="1400" dirty="0" smtClean="0">
                <a:latin typeface="Tahoma"/>
                <a:cs typeface="Tahoma"/>
              </a:rPr>
              <a:t>n=499</a:t>
            </a:r>
            <a:endParaRPr lang="fr-FR" sz="1400" dirty="0">
              <a:latin typeface="Tahoma"/>
              <a:cs typeface="Tahoma"/>
            </a:endParaRPr>
          </a:p>
        </p:txBody>
      </p:sp>
      <p:sp>
        <p:nvSpPr>
          <p:cNvPr id="10" name="ZoneTexte 9"/>
          <p:cNvSpPr txBox="1"/>
          <p:nvPr/>
        </p:nvSpPr>
        <p:spPr>
          <a:xfrm>
            <a:off x="5181600" y="3654623"/>
            <a:ext cx="3025688" cy="307777"/>
          </a:xfrm>
          <a:prstGeom prst="rect">
            <a:avLst/>
          </a:prstGeom>
          <a:solidFill>
            <a:schemeClr val="bg1"/>
          </a:solidFill>
        </p:spPr>
        <p:txBody>
          <a:bodyPr wrap="none" rtlCol="0">
            <a:spAutoFit/>
          </a:bodyPr>
          <a:lstStyle/>
          <a:p>
            <a:pPr>
              <a:spcBef>
                <a:spcPts val="1200"/>
              </a:spcBef>
              <a:spcAft>
                <a:spcPts val="1200"/>
              </a:spcAft>
            </a:pPr>
            <a:r>
              <a:rPr lang="fr-FR" sz="1400" dirty="0" smtClean="0">
                <a:latin typeface="Tahoma"/>
                <a:cs typeface="Tahoma"/>
              </a:rPr>
              <a:t>Décès liés au choc post-AC (n=269)</a:t>
            </a:r>
          </a:p>
          <a:p>
            <a:pPr>
              <a:spcBef>
                <a:spcPts val="1200"/>
              </a:spcBef>
              <a:spcAft>
                <a:spcPts val="1200"/>
              </a:spcAft>
            </a:pPr>
            <a:endParaRPr lang="fr-FR" sz="1400" dirty="0">
              <a:latin typeface="Tahoma"/>
              <a:cs typeface="Tahoma"/>
            </a:endParaRPr>
          </a:p>
        </p:txBody>
      </p:sp>
      <p:sp>
        <p:nvSpPr>
          <p:cNvPr id="11" name="ZoneTexte 10"/>
          <p:cNvSpPr txBox="1"/>
          <p:nvPr/>
        </p:nvSpPr>
        <p:spPr>
          <a:xfrm>
            <a:off x="4165600" y="3429001"/>
            <a:ext cx="709424" cy="307777"/>
          </a:xfrm>
          <a:prstGeom prst="rect">
            <a:avLst/>
          </a:prstGeom>
          <a:noFill/>
        </p:spPr>
        <p:txBody>
          <a:bodyPr wrap="none" rtlCol="0">
            <a:spAutoFit/>
          </a:bodyPr>
          <a:lstStyle/>
          <a:p>
            <a:r>
              <a:rPr lang="fr-FR" sz="1400" dirty="0" smtClean="0">
                <a:latin typeface="Tahoma"/>
                <a:cs typeface="Tahoma"/>
              </a:rPr>
              <a:t>n=768</a:t>
            </a:r>
            <a:endParaRPr lang="fr-FR" sz="1400" dirty="0">
              <a:latin typeface="Tahoma"/>
              <a:cs typeface="Tahoma"/>
            </a:endParaRPr>
          </a:p>
        </p:txBody>
      </p:sp>
      <p:sp>
        <p:nvSpPr>
          <p:cNvPr id="12" name="Parenthèse ouvrante 11"/>
          <p:cNvSpPr/>
          <p:nvPr/>
        </p:nvSpPr>
        <p:spPr bwMode="auto">
          <a:xfrm>
            <a:off x="4910667" y="3200400"/>
            <a:ext cx="108372" cy="762000"/>
          </a:xfrm>
          <a:prstGeom prst="leftBracke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5181600" y="3197423"/>
            <a:ext cx="3123697" cy="307777"/>
          </a:xfrm>
          <a:prstGeom prst="rect">
            <a:avLst/>
          </a:prstGeom>
          <a:solidFill>
            <a:schemeClr val="bg1"/>
          </a:solidFill>
        </p:spPr>
        <p:txBody>
          <a:bodyPr wrap="none" rtlCol="0">
            <a:spAutoFit/>
          </a:bodyPr>
          <a:lstStyle/>
          <a:p>
            <a:pPr>
              <a:spcBef>
                <a:spcPts val="1200"/>
              </a:spcBef>
              <a:spcAft>
                <a:spcPts val="1200"/>
              </a:spcAft>
            </a:pPr>
            <a:r>
              <a:rPr lang="fr-FR" sz="1400" dirty="0" smtClean="0">
                <a:latin typeface="Tahoma"/>
                <a:cs typeface="Tahoma"/>
              </a:rPr>
              <a:t>Décès liés au choc post-AC (n=499)</a:t>
            </a:r>
          </a:p>
          <a:p>
            <a:pPr>
              <a:spcBef>
                <a:spcPts val="1200"/>
              </a:spcBef>
              <a:spcAft>
                <a:spcPts val="1200"/>
              </a:spcAft>
            </a:pPr>
            <a:endParaRPr lang="fr-FR" sz="1400" dirty="0">
              <a:latin typeface="Tahoma"/>
              <a:cs typeface="Tahoma"/>
            </a:endParaRPr>
          </a:p>
        </p:txBody>
      </p:sp>
      <p:sp>
        <p:nvSpPr>
          <p:cNvPr id="13" name="ZoneTexte 12"/>
          <p:cNvSpPr txBox="1"/>
          <p:nvPr/>
        </p:nvSpPr>
        <p:spPr>
          <a:xfrm>
            <a:off x="609600" y="4161472"/>
            <a:ext cx="8000999" cy="1477328"/>
          </a:xfrm>
          <a:prstGeom prst="rect">
            <a:avLst/>
          </a:prstGeom>
          <a:solidFill>
            <a:schemeClr val="bg2">
              <a:lumMod val="75000"/>
            </a:schemeClr>
          </a:solidFill>
        </p:spPr>
        <p:txBody>
          <a:bodyPr wrap="square" rtlCol="0">
            <a:spAutoFit/>
          </a:bodyPr>
          <a:lstStyle/>
          <a:p>
            <a:pPr algn="ctr"/>
            <a:r>
              <a:rPr lang="fr-FR" b="1" dirty="0" smtClean="0">
                <a:solidFill>
                  <a:schemeClr val="bg1"/>
                </a:solidFill>
                <a:latin typeface="Tahoma"/>
                <a:cs typeface="Tahoma"/>
              </a:rPr>
              <a:t>“La principale cause de décès des patients admis en réanimation après un AC est directement en rapport avec les dégâts neurologiques provoqués par l’AC. En pratique, la majorité de ces décès est consécutive à une limitation ou un arrêt des thérapeutiques ”</a:t>
            </a:r>
            <a:endParaRPr lang="fr-FR" b="1" dirty="0">
              <a:solidFill>
                <a:schemeClr val="bg1"/>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fr-FR" sz="4000" b="1">
                <a:ea typeface="ＭＳ Ｐゴシック" pitchFamily="-112" charset="-128"/>
                <a:cs typeface="ＭＳ Ｐゴシック" pitchFamily="-112" charset="-128"/>
              </a:rPr>
              <a:t>Pourquoi évaluer le pronostic après arrêt cardiaque?</a:t>
            </a:r>
          </a:p>
        </p:txBody>
      </p:sp>
      <p:sp>
        <p:nvSpPr>
          <p:cNvPr id="27651" name="Rectangle 3"/>
          <p:cNvSpPr>
            <a:spLocks noGrp="1"/>
          </p:cNvSpPr>
          <p:nvPr>
            <p:ph type="body" idx="1"/>
          </p:nvPr>
        </p:nvSpPr>
        <p:spPr>
          <a:xfrm>
            <a:off x="609601" y="2133600"/>
            <a:ext cx="7619999" cy="1219200"/>
          </a:xfrm>
        </p:spPr>
        <p:txBody>
          <a:bodyPr/>
          <a:lstStyle/>
          <a:p>
            <a:pPr>
              <a:spcAft>
                <a:spcPts val="1200"/>
              </a:spcAft>
            </a:pPr>
            <a:r>
              <a:rPr lang="fr-FR" sz="2400" dirty="0">
                <a:ea typeface="ＭＳ Ｐゴシック" pitchFamily="-112" charset="-128"/>
                <a:cs typeface="ＭＳ Ｐゴシック" pitchFamily="-112" charset="-128"/>
              </a:rPr>
              <a:t>Pour ne pas poursuivre des soins futiles ou inutiles</a:t>
            </a:r>
          </a:p>
          <a:p>
            <a:pPr>
              <a:spcAft>
                <a:spcPts val="1200"/>
              </a:spcAft>
            </a:pPr>
            <a:r>
              <a:rPr lang="fr-FR" sz="2400" dirty="0">
                <a:ea typeface="ＭＳ Ｐゴシック" pitchFamily="-112" charset="-128"/>
                <a:cs typeface="ＭＳ Ｐゴシック" pitchFamily="-112" charset="-128"/>
              </a:rPr>
              <a:t>Pour ne pas abandonner des soins utiles</a:t>
            </a:r>
          </a:p>
        </p:txBody>
      </p:sp>
      <p:pic>
        <p:nvPicPr>
          <p:cNvPr id="5" name="Image 4" descr="Capture d’écran 2014-01-13 à 14.26.02.png"/>
          <p:cNvPicPr>
            <a:picLocks noChangeAspect="1"/>
          </p:cNvPicPr>
          <p:nvPr/>
        </p:nvPicPr>
        <p:blipFill>
          <a:blip r:embed="rId2"/>
          <a:stretch>
            <a:fillRect/>
          </a:stretch>
        </p:blipFill>
        <p:spPr>
          <a:xfrm>
            <a:off x="4570554" y="3587750"/>
            <a:ext cx="4573446" cy="3117850"/>
          </a:xfrm>
          <a:prstGeom prst="rect">
            <a:avLst/>
          </a:prstGeom>
        </p:spPr>
      </p:pic>
      <p:pic>
        <p:nvPicPr>
          <p:cNvPr id="6" name="Image 5" descr="Capture d’écran 2014-01-14 à 08.40.14.png"/>
          <p:cNvPicPr>
            <a:picLocks noChangeAspect="1"/>
          </p:cNvPicPr>
          <p:nvPr/>
        </p:nvPicPr>
        <p:blipFill>
          <a:blip r:embed="rId3"/>
          <a:stretch>
            <a:fillRect/>
          </a:stretch>
        </p:blipFill>
        <p:spPr>
          <a:xfrm>
            <a:off x="2209800" y="3886200"/>
            <a:ext cx="1855654" cy="2400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1151467" y="914400"/>
            <a:ext cx="6976533" cy="769938"/>
          </a:xfrm>
          <a:prstGeom prst="rect">
            <a:avLst/>
          </a:prstGeom>
          <a:noFill/>
          <a:ln w="12700">
            <a:noFill/>
            <a:miter lim="800000"/>
            <a:headEnd/>
            <a:tailEnd/>
          </a:ln>
        </p:spPr>
        <p:txBody>
          <a:bodyPr lIns="90488" tIns="44450" rIns="90488" bIns="44450" anchor="ctr">
            <a:prstTxWarp prst="textNoShape">
              <a:avLst/>
            </a:prstTxWarp>
          </a:bodyPr>
          <a:lstStyle/>
          <a:p>
            <a:r>
              <a:rPr lang="fr-FR" sz="3600" b="1">
                <a:solidFill>
                  <a:schemeClr val="tx2"/>
                </a:solidFill>
                <a:latin typeface="Calibri" pitchFamily="-112" charset="0"/>
              </a:rPr>
              <a:t>Prognosis assessment after CPR</a:t>
            </a:r>
          </a:p>
        </p:txBody>
      </p:sp>
      <p:sp>
        <p:nvSpPr>
          <p:cNvPr id="54274" name="Rectangle 3"/>
          <p:cNvSpPr>
            <a:spLocks noChangeArrowheads="1"/>
          </p:cNvSpPr>
          <p:nvPr/>
        </p:nvSpPr>
        <p:spPr bwMode="auto">
          <a:xfrm>
            <a:off x="745067" y="2551114"/>
            <a:ext cx="7772400" cy="3087687"/>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folHlink"/>
              </a:buClr>
              <a:buSzPct val="60000"/>
              <a:buFont typeface="Wingdings" pitchFamily="-112" charset="2"/>
              <a:buNone/>
            </a:pPr>
            <a:r>
              <a:rPr lang="fr-FR" sz="3200">
                <a:latin typeface="Calibri" pitchFamily="-112" charset="0"/>
              </a:rPr>
              <a:t>« Prognosis for adults in PVS following cardiac arrest can be predicted with high accuracy after 3 to 7 days.</a:t>
            </a:r>
          </a:p>
          <a:p>
            <a:pPr marL="342900" indent="-342900">
              <a:spcBef>
                <a:spcPct val="20000"/>
              </a:spcBef>
              <a:buClr>
                <a:schemeClr val="folHlink"/>
              </a:buClr>
              <a:buSzPct val="60000"/>
              <a:buFont typeface="Wingdings" pitchFamily="-112" charset="2"/>
              <a:buNone/>
            </a:pPr>
            <a:r>
              <a:rPr lang="fr-FR" sz="3200">
                <a:latin typeface="Calibri" pitchFamily="-112" charset="0"/>
              </a:rPr>
              <a:t>	 </a:t>
            </a:r>
            <a:r>
              <a:rPr lang="fr-FR" i="1">
                <a:latin typeface="Calibri" pitchFamily="-112" charset="0"/>
              </a:rPr>
              <a:t>Withdrawal of life support, including artificially administered nutrition and hydration, is ethically permissible in these circumstances (…) »</a:t>
            </a:r>
          </a:p>
        </p:txBody>
      </p:sp>
      <p:sp>
        <p:nvSpPr>
          <p:cNvPr id="54275" name="Rectangle 4"/>
          <p:cNvSpPr>
            <a:spLocks noChangeArrowheads="1"/>
          </p:cNvSpPr>
          <p:nvPr/>
        </p:nvSpPr>
        <p:spPr bwMode="auto">
          <a:xfrm>
            <a:off x="4641146" y="6019801"/>
            <a:ext cx="3695180" cy="523220"/>
          </a:xfrm>
          <a:prstGeom prst="rect">
            <a:avLst/>
          </a:prstGeom>
          <a:noFill/>
          <a:ln w="9525">
            <a:noFill/>
            <a:miter lim="800000"/>
            <a:headEnd/>
            <a:tailEnd/>
          </a:ln>
        </p:spPr>
        <p:txBody>
          <a:bodyPr wrap="none">
            <a:prstTxWarp prst="textNoShape">
              <a:avLst/>
            </a:prstTxWarp>
            <a:spAutoFit/>
          </a:bodyPr>
          <a:lstStyle/>
          <a:p>
            <a:r>
              <a:rPr lang="fr-FR" sz="1400">
                <a:solidFill>
                  <a:schemeClr val="tx2"/>
                </a:solidFill>
                <a:latin typeface="Calibri" pitchFamily="-112" charset="0"/>
              </a:rPr>
              <a:t>J A M A 1993; 268: 2282-8 </a:t>
            </a:r>
          </a:p>
          <a:p>
            <a:r>
              <a:rPr lang="fr-FR" sz="1400">
                <a:solidFill>
                  <a:schemeClr val="tx2"/>
                </a:solidFill>
                <a:latin typeface="Calibri" pitchFamily="-112" charset="0"/>
              </a:rPr>
              <a:t>(Part VIII: Ethical considerations in resuscitation)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Quels outils ?</a:t>
            </a:r>
            <a:endParaRPr lang="fr-FR" b="1" dirty="0"/>
          </a:p>
        </p:txBody>
      </p:sp>
      <p:sp>
        <p:nvSpPr>
          <p:cNvPr id="3" name="Espace réservé du contenu 2"/>
          <p:cNvSpPr>
            <a:spLocks noGrp="1"/>
          </p:cNvSpPr>
          <p:nvPr>
            <p:ph idx="1"/>
          </p:nvPr>
        </p:nvSpPr>
        <p:spPr>
          <a:xfrm>
            <a:off x="3733800" y="1981200"/>
            <a:ext cx="5029200" cy="3886200"/>
          </a:xfrm>
        </p:spPr>
        <p:txBody>
          <a:bodyPr/>
          <a:lstStyle/>
          <a:p>
            <a:r>
              <a:rPr lang="fr-FR" sz="2400" b="1" dirty="0" smtClean="0"/>
              <a:t>Examen clinique</a:t>
            </a:r>
          </a:p>
          <a:p>
            <a:r>
              <a:rPr lang="fr-FR" sz="2400" b="1" dirty="0" smtClean="0"/>
              <a:t>Electrophysiologie</a:t>
            </a:r>
          </a:p>
          <a:p>
            <a:pPr lvl="1"/>
            <a:r>
              <a:rPr lang="fr-FR" sz="2000" b="1" dirty="0" smtClean="0"/>
              <a:t>EEG</a:t>
            </a:r>
          </a:p>
          <a:p>
            <a:pPr lvl="1"/>
            <a:r>
              <a:rPr lang="fr-FR" sz="2000" b="1" dirty="0" smtClean="0"/>
              <a:t>PES (N20)</a:t>
            </a:r>
          </a:p>
          <a:p>
            <a:r>
              <a:rPr lang="fr-FR" sz="2400" b="1" dirty="0" smtClean="0"/>
              <a:t>Imagerie</a:t>
            </a:r>
          </a:p>
          <a:p>
            <a:pPr lvl="1"/>
            <a:r>
              <a:rPr lang="fr-FR" sz="2000" b="1" dirty="0" smtClean="0"/>
              <a:t>Scanner cérébral</a:t>
            </a:r>
          </a:p>
          <a:p>
            <a:pPr lvl="1"/>
            <a:r>
              <a:rPr lang="fr-FR" sz="2000" b="1" dirty="0" smtClean="0"/>
              <a:t>IRM</a:t>
            </a:r>
          </a:p>
          <a:p>
            <a:r>
              <a:rPr lang="fr-FR" sz="2400" b="1" dirty="0" err="1" smtClean="0"/>
              <a:t>Biomarqueurs</a:t>
            </a:r>
            <a:endParaRPr lang="fr-FR" sz="2400" b="1" dirty="0" smtClean="0"/>
          </a:p>
          <a:p>
            <a:pPr lvl="1"/>
            <a:r>
              <a:rPr lang="fr-FR" sz="2000" b="1" dirty="0" smtClean="0"/>
              <a:t>Protéine S-100</a:t>
            </a:r>
          </a:p>
          <a:p>
            <a:pPr lvl="1"/>
            <a:r>
              <a:rPr lang="fr-FR" sz="2000" b="1" dirty="0" err="1" smtClean="0"/>
              <a:t>Neuron-specific</a:t>
            </a:r>
            <a:r>
              <a:rPr lang="fr-FR" sz="2000" b="1" dirty="0" smtClean="0"/>
              <a:t> enolase (NSE)</a:t>
            </a:r>
          </a:p>
          <a:p>
            <a:pPr lvl="1"/>
            <a:endParaRPr lang="fr-FR" sz="2000" b="1" dirty="0"/>
          </a:p>
        </p:txBody>
      </p:sp>
      <p:pic>
        <p:nvPicPr>
          <p:cNvPr id="4" name="Image 3" descr="Boule de cristal.jpg"/>
          <p:cNvPicPr>
            <a:picLocks noChangeAspect="1"/>
          </p:cNvPicPr>
          <p:nvPr/>
        </p:nvPicPr>
        <p:blipFill>
          <a:blip r:embed="rId2">
            <a:lum bright="6000"/>
          </a:blip>
          <a:srcRect/>
          <a:stretch>
            <a:fillRect/>
          </a:stretch>
        </p:blipFill>
        <p:spPr bwMode="auto">
          <a:xfrm>
            <a:off x="609600" y="2286000"/>
            <a:ext cx="257003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srcRect/>
          <a:stretch>
            <a:fillRect/>
          </a:stretch>
        </p:blipFill>
        <p:spPr bwMode="auto">
          <a:xfrm>
            <a:off x="468489" y="1481138"/>
            <a:ext cx="3206044" cy="5376862"/>
          </a:xfrm>
          <a:prstGeom prst="rect">
            <a:avLst/>
          </a:prstGeom>
          <a:noFill/>
          <a:ln w="9525">
            <a:noFill/>
            <a:miter lim="800000"/>
            <a:headEnd/>
            <a:tailEnd/>
          </a:ln>
        </p:spPr>
      </p:pic>
      <p:pic>
        <p:nvPicPr>
          <p:cNvPr id="39939" name="Picture 5"/>
          <p:cNvPicPr>
            <a:picLocks noChangeAspect="1" noChangeArrowheads="1"/>
          </p:cNvPicPr>
          <p:nvPr/>
        </p:nvPicPr>
        <p:blipFill>
          <a:blip r:embed="rId3"/>
          <a:srcRect/>
          <a:stretch>
            <a:fillRect/>
          </a:stretch>
        </p:blipFill>
        <p:spPr bwMode="auto">
          <a:xfrm>
            <a:off x="468490" y="39689"/>
            <a:ext cx="8064500" cy="1444625"/>
          </a:xfrm>
          <a:prstGeom prst="rect">
            <a:avLst/>
          </a:prstGeom>
          <a:noFill/>
          <a:ln w="9525">
            <a:noFill/>
            <a:miter lim="800000"/>
            <a:headEnd/>
            <a:tailEnd/>
          </a:ln>
        </p:spPr>
      </p:pic>
      <p:pic>
        <p:nvPicPr>
          <p:cNvPr id="39940" name="Picture 6"/>
          <p:cNvPicPr>
            <a:picLocks noChangeAspect="1" noChangeArrowheads="1"/>
          </p:cNvPicPr>
          <p:nvPr/>
        </p:nvPicPr>
        <p:blipFill>
          <a:blip r:embed="rId4"/>
          <a:srcRect/>
          <a:stretch>
            <a:fillRect/>
          </a:stretch>
        </p:blipFill>
        <p:spPr bwMode="auto">
          <a:xfrm>
            <a:off x="4428067" y="549276"/>
            <a:ext cx="4490156" cy="868363"/>
          </a:xfrm>
          <a:prstGeom prst="rect">
            <a:avLst/>
          </a:prstGeom>
          <a:noFill/>
          <a:ln w="9525">
            <a:noFill/>
            <a:miter lim="800000"/>
            <a:headEnd/>
            <a:tailEnd/>
          </a:ln>
        </p:spPr>
      </p:pic>
      <p:pic>
        <p:nvPicPr>
          <p:cNvPr id="39941" name="Picture 7"/>
          <p:cNvPicPr>
            <a:picLocks noChangeAspect="1" noChangeArrowheads="1"/>
          </p:cNvPicPr>
          <p:nvPr/>
        </p:nvPicPr>
        <p:blipFill>
          <a:blip r:embed="rId5"/>
          <a:srcRect/>
          <a:stretch>
            <a:fillRect/>
          </a:stretch>
        </p:blipFill>
        <p:spPr bwMode="auto">
          <a:xfrm>
            <a:off x="4859867" y="1628776"/>
            <a:ext cx="3625145" cy="3216275"/>
          </a:xfrm>
          <a:prstGeom prst="rect">
            <a:avLst/>
          </a:prstGeom>
          <a:noFill/>
          <a:ln w="9525">
            <a:noFill/>
            <a:miter lim="800000"/>
            <a:headEnd/>
            <a:tailEnd/>
          </a:ln>
        </p:spPr>
      </p:pic>
      <p:pic>
        <p:nvPicPr>
          <p:cNvPr id="39942" name="Picture 8"/>
          <p:cNvPicPr>
            <a:picLocks noChangeAspect="1" noChangeArrowheads="1"/>
          </p:cNvPicPr>
          <p:nvPr/>
        </p:nvPicPr>
        <p:blipFill>
          <a:blip r:embed="rId6"/>
          <a:srcRect/>
          <a:stretch>
            <a:fillRect/>
          </a:stretch>
        </p:blipFill>
        <p:spPr bwMode="auto">
          <a:xfrm>
            <a:off x="4066822" y="4856164"/>
            <a:ext cx="4888089" cy="195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81000"/>
            <a:ext cx="8229600" cy="1600200"/>
          </a:xfrm>
        </p:spPr>
        <p:txBody>
          <a:bodyPr/>
          <a:lstStyle/>
          <a:p>
            <a:r>
              <a:rPr lang="en-AU" sz="2400" b="1" dirty="0" smtClean="0">
                <a:latin typeface="Tahoma"/>
                <a:cs typeface="Tahoma"/>
              </a:rPr>
              <a:t>Acute </a:t>
            </a:r>
            <a:r>
              <a:rPr lang="en-AU" sz="2400" b="1" dirty="0" err="1" smtClean="0">
                <a:latin typeface="Tahoma"/>
                <a:cs typeface="Tahoma"/>
              </a:rPr>
              <a:t>posthypoxic</a:t>
            </a:r>
            <a:r>
              <a:rPr lang="en-AU" sz="2400" b="1" dirty="0" smtClean="0">
                <a:latin typeface="Tahoma"/>
                <a:cs typeface="Tahoma"/>
              </a:rPr>
              <a:t> myoclonus after cardiopulmonary resuscitation</a:t>
            </a:r>
            <a:r>
              <a:rPr lang="en-AU" sz="2800" b="1" dirty="0" smtClean="0">
                <a:latin typeface="Tahoma"/>
                <a:cs typeface="Tahoma"/>
              </a:rPr>
              <a:t/>
            </a:r>
            <a:br>
              <a:rPr lang="en-AU" sz="2800" b="1" dirty="0" smtClean="0">
                <a:latin typeface="Tahoma"/>
                <a:cs typeface="Tahoma"/>
              </a:rPr>
            </a:br>
            <a:r>
              <a:rPr lang="en-AU" sz="1600" dirty="0" err="1" smtClean="0">
                <a:latin typeface="Tahoma"/>
                <a:cs typeface="Tahoma"/>
              </a:rPr>
              <a:t>Bouwes</a:t>
            </a:r>
            <a:r>
              <a:rPr lang="en-AU" sz="1600" dirty="0" smtClean="0">
                <a:latin typeface="Tahoma"/>
                <a:cs typeface="Tahoma"/>
              </a:rPr>
              <a:t> A et al. BMC Neurology 2012</a:t>
            </a:r>
            <a:endParaRPr lang="en-AU" sz="1800" dirty="0">
              <a:latin typeface="Tahoma"/>
              <a:cs typeface="Tahoma"/>
            </a:endParaRPr>
          </a:p>
        </p:txBody>
      </p:sp>
      <p:graphicFrame>
        <p:nvGraphicFramePr>
          <p:cNvPr id="5" name="Graphique 4"/>
          <p:cNvGraphicFramePr/>
          <p:nvPr/>
        </p:nvGraphicFramePr>
        <p:xfrm>
          <a:off x="2133600" y="1676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4"/>
          <p:cNvSpPr txBox="1">
            <a:spLocks noChangeArrowheads="1"/>
          </p:cNvSpPr>
          <p:nvPr/>
        </p:nvSpPr>
        <p:spPr bwMode="auto">
          <a:xfrm>
            <a:off x="685800" y="5983069"/>
            <a:ext cx="7924800" cy="646331"/>
          </a:xfrm>
          <a:prstGeom prst="rect">
            <a:avLst/>
          </a:prstGeom>
          <a:solidFill>
            <a:schemeClr val="bg2"/>
          </a:solidFill>
          <a:ln w="9525">
            <a:noFill/>
            <a:miter lim="800000"/>
            <a:headEnd/>
            <a:tailEnd/>
          </a:ln>
        </p:spPr>
        <p:txBody>
          <a:bodyPr wrap="square">
            <a:prstTxWarp prst="textNoShape">
              <a:avLst/>
            </a:prstTxWarp>
            <a:spAutoFit/>
          </a:bodyPr>
          <a:lstStyle/>
          <a:p>
            <a:r>
              <a:rPr lang="fr-FR" b="1" dirty="0" smtClean="0">
                <a:solidFill>
                  <a:schemeClr val="bg1"/>
                </a:solidFill>
              </a:rPr>
              <a:t>La survenue de myoclonies précoces est de très mauvais pronostic, mais une évolution favorable est parfois observée.  </a:t>
            </a:r>
            <a:br>
              <a:rPr lang="fr-FR" b="1" dirty="0" smtClean="0">
                <a:solidFill>
                  <a:schemeClr val="bg1"/>
                </a:solidFill>
              </a:rPr>
            </a:br>
            <a:endParaRPr lang="fr-FR" b="1" dirty="0">
              <a:solidFill>
                <a:schemeClr val="bg1"/>
              </a:solidFill>
            </a:endParaRPr>
          </a:p>
        </p:txBody>
      </p:sp>
      <p:sp>
        <p:nvSpPr>
          <p:cNvPr id="8" name="ZoneTexte 7"/>
          <p:cNvSpPr txBox="1"/>
          <p:nvPr/>
        </p:nvSpPr>
        <p:spPr>
          <a:xfrm>
            <a:off x="457200" y="2678668"/>
            <a:ext cx="1275146" cy="923330"/>
          </a:xfrm>
          <a:prstGeom prst="rect">
            <a:avLst/>
          </a:prstGeom>
          <a:noFill/>
        </p:spPr>
        <p:txBody>
          <a:bodyPr wrap="none" rtlCol="0">
            <a:spAutoFit/>
          </a:bodyPr>
          <a:lstStyle/>
          <a:p>
            <a:pPr algn="ctr"/>
            <a:r>
              <a:rPr lang="fr-FR" b="1" dirty="0" smtClean="0"/>
              <a:t>Evolution </a:t>
            </a:r>
          </a:p>
          <a:p>
            <a:pPr algn="ctr"/>
            <a:r>
              <a:rPr lang="fr-FR" b="1" dirty="0" smtClean="0"/>
              <a:t>favorable</a:t>
            </a:r>
          </a:p>
          <a:p>
            <a:pPr algn="ctr"/>
            <a:r>
              <a:rPr lang="fr-FR" b="1" dirty="0" smtClean="0"/>
              <a:t>(9%)</a:t>
            </a:r>
            <a:endParaRPr lang="fr-FR" b="1" dirty="0"/>
          </a:p>
        </p:txBody>
      </p:sp>
      <p:cxnSp>
        <p:nvCxnSpPr>
          <p:cNvPr id="10" name="Connecteur en angle 9"/>
          <p:cNvCxnSpPr>
            <a:stCxn id="8" idx="3"/>
          </p:cNvCxnSpPr>
          <p:nvPr/>
        </p:nvCxnSpPr>
        <p:spPr bwMode="auto">
          <a:xfrm flipV="1">
            <a:off x="1732346" y="2602470"/>
            <a:ext cx="2001454" cy="537863"/>
          </a:xfrm>
          <a:prstGeom prst="bentConnector3">
            <a:avLst>
              <a:gd name="adj1"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9612</TotalTime>
  <Words>1138</Words>
  <Application>Microsoft Office PowerPoint</Application>
  <PresentationFormat>Affichage à l'écran (4:3)</PresentationFormat>
  <Paragraphs>139</Paragraphs>
  <Slides>34</Slides>
  <Notes>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Pixel</vt:lpstr>
      <vt:lpstr>Comment je pronostique le devenir neurologique</vt:lpstr>
      <vt:lpstr>Liens d’intérêts</vt:lpstr>
      <vt:lpstr>Spectre des anomalies de la conscience après arrêt cardiaque</vt:lpstr>
      <vt:lpstr>ICU mortality after cardiac arrest: the relative contribution of shock and brain injury in a large cohort Lemiale V, Dumas F, Mongardon N, Giovanetti O, Charpentier J, Chiche JD, Carli P, Mira JP, Nolan J, Cariou A Intensive Care Med 2013 </vt:lpstr>
      <vt:lpstr>Pourquoi évaluer le pronostic après arrêt cardiaque?</vt:lpstr>
      <vt:lpstr>Présentation PowerPoint</vt:lpstr>
      <vt:lpstr>Quels outils ?</vt:lpstr>
      <vt:lpstr>Présentation PowerPoint</vt:lpstr>
      <vt:lpstr>Acute posthypoxic myoclonus after cardiopulmonary resuscitation Bouwes A et al. BMC Neurology 2012</vt:lpstr>
      <vt:lpstr>Lance-Adams syndrome (LAS)</vt:lpstr>
      <vt:lpstr>The natural course of neurological recovery following cardiopulmonary resuscitation</vt:lpstr>
      <vt:lpstr>The natural course of neurological recovery following cardiopulmonary resuscitation</vt:lpstr>
      <vt:lpstr>The natural course of neurological recovery following cardiopulmonary resuscitation</vt:lpstr>
      <vt:lpstr>The natural course of neurological recovery following cardiopulmonary resuscitation</vt:lpstr>
      <vt:lpstr>The natural course of neurological recovery following cardiopulmonary resuscitation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practice of therapeutic hypothermia after cardiac arrest in France: a 23 national survey Orban JC, Cattet F, Lefrant JY, Leone M, Jaber S, Constantin JM, Allaouchiche B and Ichai C for the AzuRéa group. Plos One 2012  </vt:lpstr>
      <vt:lpstr>Présentation PowerPoint</vt:lpstr>
      <vt:lpstr>Présentation PowerPoint</vt:lpstr>
      <vt:lpstr>Prognostication after Cardiac Arrest and Hypothermia: A Prospective Study</vt:lpstr>
      <vt:lpstr>Prognostication after Cardiac Arrest and Hypothermia: A Prospective Study</vt:lpstr>
      <vt:lpstr>Présentation PowerPoint</vt:lpstr>
      <vt:lpstr>The Glasgow coma score is a predictor of good outcome in cardiac arrest patients treated with therapeutic hypothermia Schefold JC et al. Resuscitation 2009; 80:658-61</vt:lpstr>
      <vt:lpstr>Prognostication in comatose survivors of cardiac arrest: An Advisory Statement from the European Resuscitation Council and the European Society of Intensive Care Medicine  Claudio Sandroni, Alain Cariou, Fabio Cavallaro, Tobias Cronberg, Hans Friberg, Cornelia Hoedemaekers, Janneke Horn, Jerry P. Nolan, Andrea O. Rossetti and Jasmeet Soar Intensive Care Med 2014 (in press) </vt:lpstr>
      <vt:lpstr>Présentation PowerPoint</vt:lpstr>
      <vt:lpstr>Présentation PowerPoint</vt:lpstr>
    </vt:vector>
  </TitlesOfParts>
  <Company>cochin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alain.cariou</dc:creator>
  <cp:lastModifiedBy>boddaert</cp:lastModifiedBy>
  <cp:revision>1998</cp:revision>
  <dcterms:created xsi:type="dcterms:W3CDTF">2014-10-02T07:42:46Z</dcterms:created>
  <dcterms:modified xsi:type="dcterms:W3CDTF">2014-10-02T08:42:48Z</dcterms:modified>
</cp:coreProperties>
</file>