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Default Extension="xls" ContentType="application/vnd.ms-exce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8.xml" ContentType="application/vnd.openxmlformats-officedocument.presentationml.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Default Extension="pdf" ContentType="application/pdf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88"/>
  </p:notesMasterIdLst>
  <p:sldIdLst>
    <p:sldId id="256" r:id="rId2"/>
    <p:sldId id="367" r:id="rId3"/>
    <p:sldId id="275" r:id="rId4"/>
    <p:sldId id="381" r:id="rId5"/>
    <p:sldId id="382" r:id="rId6"/>
    <p:sldId id="380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6" r:id="rId15"/>
    <p:sldId id="377" r:id="rId16"/>
    <p:sldId id="378" r:id="rId17"/>
    <p:sldId id="379" r:id="rId18"/>
    <p:sldId id="276" r:id="rId19"/>
    <p:sldId id="307" r:id="rId20"/>
    <p:sldId id="290" r:id="rId21"/>
    <p:sldId id="277" r:id="rId22"/>
    <p:sldId id="314" r:id="rId23"/>
    <p:sldId id="326" r:id="rId24"/>
    <p:sldId id="327" r:id="rId25"/>
    <p:sldId id="289" r:id="rId26"/>
    <p:sldId id="293" r:id="rId27"/>
    <p:sldId id="313" r:id="rId28"/>
    <p:sldId id="320" r:id="rId29"/>
    <p:sldId id="318" r:id="rId30"/>
    <p:sldId id="364" r:id="rId31"/>
    <p:sldId id="295" r:id="rId32"/>
    <p:sldId id="296" r:id="rId33"/>
    <p:sldId id="315" r:id="rId34"/>
    <p:sldId id="317" r:id="rId35"/>
    <p:sldId id="366" r:id="rId36"/>
    <p:sldId id="359" r:id="rId37"/>
    <p:sldId id="360" r:id="rId38"/>
    <p:sldId id="278" r:id="rId39"/>
    <p:sldId id="350" r:id="rId40"/>
    <p:sldId id="280" r:id="rId41"/>
    <p:sldId id="282" r:id="rId42"/>
    <p:sldId id="356" r:id="rId43"/>
    <p:sldId id="279" r:id="rId44"/>
    <p:sldId id="283" r:id="rId45"/>
    <p:sldId id="284" r:id="rId46"/>
    <p:sldId id="332" r:id="rId47"/>
    <p:sldId id="334" r:id="rId48"/>
    <p:sldId id="337" r:id="rId49"/>
    <p:sldId id="354" r:id="rId50"/>
    <p:sldId id="285" r:id="rId51"/>
    <p:sldId id="288" r:id="rId52"/>
    <p:sldId id="298" r:id="rId53"/>
    <p:sldId id="338" r:id="rId54"/>
    <p:sldId id="339" r:id="rId55"/>
    <p:sldId id="321" r:id="rId56"/>
    <p:sldId id="297" r:id="rId57"/>
    <p:sldId id="363" r:id="rId58"/>
    <p:sldId id="268" r:id="rId59"/>
    <p:sldId id="269" r:id="rId60"/>
    <p:sldId id="270" r:id="rId61"/>
    <p:sldId id="331" r:id="rId62"/>
    <p:sldId id="358" r:id="rId63"/>
    <p:sldId id="361" r:id="rId64"/>
    <p:sldId id="347" r:id="rId65"/>
    <p:sldId id="348" r:id="rId66"/>
    <p:sldId id="349" r:id="rId67"/>
    <p:sldId id="362" r:id="rId68"/>
    <p:sldId id="263" r:id="rId69"/>
    <p:sldId id="264" r:id="rId70"/>
    <p:sldId id="328" r:id="rId71"/>
    <p:sldId id="383" r:id="rId72"/>
    <p:sldId id="384" r:id="rId73"/>
    <p:sldId id="385" r:id="rId74"/>
    <p:sldId id="386" r:id="rId75"/>
    <p:sldId id="387" r:id="rId76"/>
    <p:sldId id="388" r:id="rId77"/>
    <p:sldId id="389" r:id="rId78"/>
    <p:sldId id="390" r:id="rId79"/>
    <p:sldId id="391" r:id="rId80"/>
    <p:sldId id="392" r:id="rId81"/>
    <p:sldId id="393" r:id="rId82"/>
    <p:sldId id="394" r:id="rId83"/>
    <p:sldId id="395" r:id="rId84"/>
    <p:sldId id="396" r:id="rId85"/>
    <p:sldId id="397" r:id="rId86"/>
    <p:sldId id="398" r:id="rId8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448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01AA-5EDB-664C-BB00-BB6D88700AF3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B64B-5A19-0541-9945-C08E2FB77D7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4" y="686692"/>
            <a:ext cx="5489575" cy="3427514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8575" y="796925"/>
            <a:ext cx="4264025" cy="3198813"/>
          </a:xfrm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8575" y="803275"/>
            <a:ext cx="4262438" cy="3195638"/>
          </a:xfrm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966"/>
            <a:ext cx="5029200" cy="406515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5612" cy="3198813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2BBA-7760-9F4A-9C95-8EA6C48D4B2C}" type="datetimeFigureOut">
              <a:rPr lang="fr-FR" smtClean="0"/>
              <a:pPr/>
              <a:t>3/10/14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6A24-1637-EE48-883C-6638FA563CA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Feuille_Microsoft_Excel_97_-_2004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df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df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df"/><Relationship Id="rId3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png"/><Relationship Id="rId3" Type="http://schemas.openxmlformats.org/officeDocument/2006/relationships/image" Target="../media/image11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7.png"/><Relationship Id="rId3" Type="http://schemas.openxmlformats.org/officeDocument/2006/relationships/image" Target="../media/image12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7.png"/><Relationship Id="rId3" Type="http://schemas.openxmlformats.org/officeDocument/2006/relationships/image" Target="../media/image1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3.png"/><Relationship Id="rId3" Type="http://schemas.openxmlformats.org/officeDocument/2006/relationships/image" Target="../media/image13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ng"/><Relationship Id="rId3" Type="http://schemas.openxmlformats.org/officeDocument/2006/relationships/image" Target="../media/image14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df"/><Relationship Id="rId4" Type="http://schemas.openxmlformats.org/officeDocument/2006/relationships/image" Target="../media/image149.png"/><Relationship Id="rId5" Type="http://schemas.openxmlformats.org/officeDocument/2006/relationships/image" Target="../media/image150.pdf"/><Relationship Id="rId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2.pd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4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Analgésie-sédation du patient polytraumatisé en </a:t>
            </a:r>
            <a:r>
              <a:rPr lang="fr-FR" dirty="0" err="1" smtClean="0"/>
              <a:t>préhospitalier</a:t>
            </a:r>
            <a:r>
              <a:rPr lang="fr-FR" dirty="0" smtClean="0"/>
              <a:t> et à la SAUV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fr-FR" smtClean="0"/>
              <a:t>Dr. </a:t>
            </a:r>
            <a:r>
              <a:rPr lang="fr-FR" dirty="0" smtClean="0"/>
              <a:t>Agnès </a:t>
            </a:r>
            <a:r>
              <a:rPr lang="fr-FR" dirty="0" err="1" smtClean="0"/>
              <a:t>Ricard-</a:t>
            </a:r>
            <a:r>
              <a:rPr lang="fr-FR" dirty="0" err="1" smtClean="0"/>
              <a:t>Hibon</a:t>
            </a:r>
            <a:endParaRPr lang="fr-FR" dirty="0" smtClean="0"/>
          </a:p>
          <a:p>
            <a:r>
              <a:rPr lang="fr-FR" dirty="0" smtClean="0"/>
              <a:t>SAMU 95 – SMUR - Urgences</a:t>
            </a:r>
          </a:p>
          <a:p>
            <a:r>
              <a:rPr lang="fr-FR" dirty="0" smtClean="0"/>
              <a:t>Hôpital CHRD de Pontoise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13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304800" y="323849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1984170"/>
            <a:ext cx="9055100" cy="4083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2540000"/>
            <a:ext cx="8966200" cy="16963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81200" y="4950767"/>
            <a:ext cx="556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Les conditions d’intubation sont identiques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304800" y="323849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866900"/>
            <a:ext cx="8864600" cy="2915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304800" y="323849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06404"/>
            <a:ext cx="7442199" cy="461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304800" y="323849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84300"/>
            <a:ext cx="7499074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272404" y="125545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096" y="1308100"/>
            <a:ext cx="740280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272404" y="125545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36" y="1676400"/>
            <a:ext cx="8881864" cy="397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272404" y="125545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0" y="1600200"/>
            <a:ext cx="8308773" cy="410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3476"/>
          <a:stretch>
            <a:fillRect/>
          </a:stretch>
        </p:blipFill>
        <p:spPr>
          <a:xfrm>
            <a:off x="272404" y="125545"/>
            <a:ext cx="8445499" cy="1182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04" y="1676399"/>
            <a:ext cx="8736350" cy="4114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4" y="165100"/>
            <a:ext cx="7992533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575734" y="2133600"/>
            <a:ext cx="742526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65100"/>
            <a:ext cx="1785322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5563"/>
            <a:ext cx="1066800" cy="92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541162" y="0"/>
            <a:ext cx="9364838" cy="6699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211712" y="1058565"/>
            <a:ext cx="23607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dirty="0"/>
              <a:t>Algorithme de prise en charge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541162" y="5872118"/>
            <a:ext cx="361983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fr-FR" dirty="0"/>
              <a:t>Références bibliographiques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6" y="6172200"/>
            <a:ext cx="4160994" cy="5274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" y="1929949"/>
            <a:ext cx="4336676" cy="20574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4" y="4047804"/>
            <a:ext cx="4160994" cy="182431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4" y="0"/>
            <a:ext cx="3833093" cy="192994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428" y="461665"/>
            <a:ext cx="2971800" cy="5969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110" y="1562100"/>
            <a:ext cx="5334674" cy="51375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600" y="10815"/>
            <a:ext cx="18034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traumatisé grave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Enjeux : </a:t>
            </a:r>
          </a:p>
          <a:p>
            <a:pPr lvl="1"/>
            <a:r>
              <a:rPr lang="fr-FR" dirty="0" smtClean="0"/>
              <a:t>Contrôle du choc hémorragique</a:t>
            </a:r>
          </a:p>
          <a:p>
            <a:pPr lvl="1"/>
            <a:r>
              <a:rPr lang="fr-FR" dirty="0" smtClean="0"/>
              <a:t>Contrôle des ACSOS</a:t>
            </a:r>
          </a:p>
          <a:p>
            <a:pPr lvl="1"/>
            <a:r>
              <a:rPr lang="fr-FR" dirty="0" smtClean="0"/>
              <a:t>Analgésie</a:t>
            </a:r>
          </a:p>
          <a:p>
            <a:pPr lvl="1"/>
            <a:endParaRPr lang="fr-FR" dirty="0" smtClean="0"/>
          </a:p>
          <a:p>
            <a:pPr lvl="2">
              <a:buNone/>
            </a:pPr>
            <a:r>
              <a:rPr lang="fr-FR" sz="3200" b="1" dirty="0" smtClean="0"/>
              <a:t>« Golden </a:t>
            </a:r>
            <a:r>
              <a:rPr lang="fr-FR" sz="3200" b="1" dirty="0" err="1" smtClean="0"/>
              <a:t>Hour</a:t>
            </a:r>
            <a:r>
              <a:rPr lang="fr-FR" sz="3200" b="1" dirty="0" smtClean="0"/>
              <a:t> » : Play and </a:t>
            </a:r>
            <a:r>
              <a:rPr lang="fr-FR" sz="3200" b="1" dirty="0" err="1" smtClean="0"/>
              <a:t>Run</a:t>
            </a:r>
            <a:endParaRPr lang="fr-FR" sz="3200" b="1" dirty="0" smtClean="0"/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Indication large de l’induction séquence rapide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819400"/>
            <a:ext cx="2057400" cy="2215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4" y="381000"/>
            <a:ext cx="799253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5734" y="4876800"/>
            <a:ext cx="7992533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4" y="285750"/>
            <a:ext cx="799253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803" name="Connecteur droit 3"/>
          <p:cNvCxnSpPr>
            <a:cxnSpLocks noChangeShapeType="1"/>
          </p:cNvCxnSpPr>
          <p:nvPr/>
        </p:nvCxnSpPr>
        <p:spPr bwMode="auto">
          <a:xfrm>
            <a:off x="3488267" y="5181600"/>
            <a:ext cx="67733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4" name="Rectangle 3"/>
          <p:cNvSpPr/>
          <p:nvPr/>
        </p:nvSpPr>
        <p:spPr>
          <a:xfrm>
            <a:off x="3488267" y="4953794"/>
            <a:ext cx="2379133" cy="45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0" y="3505200"/>
            <a:ext cx="8568267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04800" y="4840288"/>
            <a:ext cx="3589867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4914900" cy="3276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180570"/>
            <a:ext cx="5257800" cy="539168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MEOPA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5956300"/>
            <a:ext cx="1803400" cy="901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4238"/>
            <a:ext cx="1587500" cy="1066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0" y="820738"/>
            <a:ext cx="12954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8953500" cy="2324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4533900" cy="3797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20" y="2324100"/>
            <a:ext cx="4446280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23" y="1514036"/>
            <a:ext cx="5672977" cy="5267764"/>
          </a:xfrm>
          <a:prstGeom prst="rect">
            <a:avLst/>
          </a:prstGeom>
        </p:spPr>
      </p:pic>
      <p:pic>
        <p:nvPicPr>
          <p:cNvPr id="4" name="Image 3"/>
          <p:cNvPicPr preferRelativeResize="0">
            <a:picLocks/>
          </p:cNvPicPr>
          <p:nvPr/>
        </p:nvPicPr>
        <p:blipFill>
          <a:blip r:embed="rId3"/>
          <a:srcRect b="34857"/>
          <a:stretch>
            <a:fillRect/>
          </a:stretch>
        </p:blipFill>
        <p:spPr>
          <a:xfrm>
            <a:off x="95250" y="0"/>
            <a:ext cx="8953500" cy="1514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8623"/>
            <a:ext cx="8686800" cy="267803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3048000"/>
            <a:ext cx="8686800" cy="3339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 defTabSz="76200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</a:rPr>
              <a:t>CE s’adresse aux médecins non spécialisés en AR</a:t>
            </a:r>
          </a:p>
          <a:p>
            <a:pPr marL="285750" indent="-285750" defTabSz="76200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</a:rPr>
              <a:t>Elle ne concerne pas le cadre de l’ALR « chirurgicale »</a:t>
            </a:r>
          </a:p>
          <a:p>
            <a:pPr marL="285750" indent="-285750" defTabSz="76200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</a:rPr>
              <a:t>Impératif d’efficacité : soulagement des patients</a:t>
            </a:r>
          </a:p>
          <a:p>
            <a:pPr marL="285750" indent="-285750" defTabSz="76200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</a:rPr>
              <a:t>Impératif de sécurité : pas de iatrogénie</a:t>
            </a:r>
          </a:p>
          <a:p>
            <a:pPr marL="285750" indent="-285750" defTabSz="76200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</a:rPr>
              <a:t>« S’applique aux situations où le même praticien réalise à la fois l’AL ou l’ALR et l’acte d’urgence »</a:t>
            </a:r>
          </a:p>
          <a:p>
            <a:pPr marL="285750" indent="-285750" defTabSz="76200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</a:rPr>
              <a:t>Impose une formation initiale et continue, théorique et pratique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2400" y="1676400"/>
            <a:ext cx="155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www.sfmu.org</a:t>
            </a:r>
            <a:endParaRPr lang="fr-FR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Sans titr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3364089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016000" y="5519739"/>
            <a:ext cx="2007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Bloc ilio-fascial</a:t>
            </a:r>
            <a:endParaRPr lang="fr-FR" sz="2000" i="0">
              <a:solidFill>
                <a:schemeClr val="bg1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016000" y="4910139"/>
            <a:ext cx="1677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Bloc </a:t>
            </a: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Times New Roman" pitchFamily="-65" charset="0"/>
                <a:cs typeface="Times New Roman" pitchFamily="-65" charset="0"/>
              </a:rPr>
              <a:t>"3 en 1"</a:t>
            </a:r>
            <a:endParaRPr lang="fr-FR" sz="2000" i="0">
              <a:solidFill>
                <a:schemeClr val="bg1"/>
              </a:solidFill>
              <a:latin typeface="Comic Sans MS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9467" y="457200"/>
            <a:ext cx="459034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5655733" y="1981200"/>
            <a:ext cx="135467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6062133" y="2362200"/>
            <a:ext cx="135467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2201333" y="1828800"/>
            <a:ext cx="135467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1862667" y="2133600"/>
            <a:ext cx="135467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745067" y="5105400"/>
            <a:ext cx="135467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467" name="Oval 11"/>
          <p:cNvSpPr>
            <a:spLocks noChangeArrowheads="1"/>
          </p:cNvSpPr>
          <p:nvPr/>
        </p:nvSpPr>
        <p:spPr bwMode="auto">
          <a:xfrm>
            <a:off x="745067" y="5715000"/>
            <a:ext cx="135467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5300" cy="4902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4254500"/>
            <a:ext cx="5359400" cy="260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143000"/>
            <a:ext cx="1587500" cy="1079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200" y="6400800"/>
            <a:ext cx="273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Lapostolle et coll. IUD 2013</a:t>
            </a:r>
            <a:endParaRPr lang="fr-FR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9200" cy="20608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4749800" cy="3492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06600"/>
            <a:ext cx="45720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rcRect b="32400"/>
          <a:stretch>
            <a:fillRect/>
          </a:stretch>
        </p:blipFill>
        <p:spPr>
          <a:xfrm>
            <a:off x="0" y="95250"/>
            <a:ext cx="5981700" cy="15024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7696200" cy="4706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0" y="6230600"/>
            <a:ext cx="197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660066"/>
                </a:solidFill>
              </a:rPr>
              <a:t>Afar 2010,29:162</a:t>
            </a:r>
            <a:endParaRPr lang="fr-FR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8763000" cy="47244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6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Société Française d’Anesthésie et de Réanimation</a:t>
            </a:r>
            <a:r>
              <a:rPr lang="fr-FR" sz="28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Société Française de Médecine d’Urgence </a:t>
            </a:r>
            <a:r>
              <a:rPr lang="fr-FR" sz="26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sz="26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8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sz="28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7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Recommandations Formalisées d’Experts 2010</a:t>
            </a:r>
            <a:r>
              <a:rPr lang="fr-FR" sz="28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: </a:t>
            </a:r>
            <a:br>
              <a:rPr lang="fr-FR" sz="28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800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Sédation et Analgésie en Structure d’Urgence </a:t>
            </a:r>
            <a:r>
              <a:rPr lang="fr-FR" sz="20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sz="20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0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Réactualisation de la Conférence d’Experts de la SFAR de 1999</a:t>
            </a:r>
            <a:br>
              <a:rPr lang="fr-FR" sz="20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0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sz="20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4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Présentation Officielle du Texte d’Experts</a:t>
            </a:r>
            <a:br>
              <a:rPr lang="fr-FR" sz="24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4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Congrès SFAR 2010 </a:t>
            </a:r>
            <a:br>
              <a:rPr lang="fr-FR" sz="24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2400" i="1" smtClean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 Samedi 25 Septembre 2010 </a:t>
            </a:r>
          </a:p>
        </p:txBody>
      </p:sp>
      <p:pic>
        <p:nvPicPr>
          <p:cNvPr id="593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76201"/>
            <a:ext cx="29337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4"/>
          <a:srcRect l="2643" t="20270" r="2203" b="8109"/>
          <a:stretch>
            <a:fillRect/>
          </a:stretch>
        </p:blipFill>
        <p:spPr bwMode="auto">
          <a:xfrm>
            <a:off x="7010400" y="5772150"/>
            <a:ext cx="2057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5727700"/>
            <a:ext cx="20193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5563"/>
            <a:ext cx="137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rcRect b="32400"/>
          <a:stretch>
            <a:fillRect/>
          </a:stretch>
        </p:blipFill>
        <p:spPr>
          <a:xfrm>
            <a:off x="0" y="95250"/>
            <a:ext cx="5981700" cy="15024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70437"/>
            <a:ext cx="8216331" cy="324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Sans titre-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23" y="692151"/>
            <a:ext cx="3688644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5" name="Picture 3" descr="Sans titre-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6267" y="692151"/>
            <a:ext cx="380153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243190" y="188914"/>
            <a:ext cx="1847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Face dorsale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084234" y="260350"/>
            <a:ext cx="1825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Face palmaire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641600" y="838201"/>
            <a:ext cx="474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fr-FR" sz="2400" i="0">
              <a:solidFill>
                <a:schemeClr val="tx1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  <p:sp>
        <p:nvSpPr>
          <p:cNvPr id="151559" name="Line 7"/>
          <p:cNvSpPr>
            <a:spLocks noChangeShapeType="1"/>
          </p:cNvSpPr>
          <p:nvPr/>
        </p:nvSpPr>
        <p:spPr bwMode="auto">
          <a:xfrm flipH="1" flipV="1">
            <a:off x="2302933" y="1143001"/>
            <a:ext cx="413456" cy="4157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2204155" y="5300664"/>
            <a:ext cx="137570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19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Bloc radial</a:t>
            </a:r>
            <a:endParaRPr lang="fr-FR" sz="1900" i="0">
              <a:solidFill>
                <a:schemeClr val="bg1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502400" y="914400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fr-FR" sz="2400" i="0">
              <a:solidFill>
                <a:schemeClr val="bg1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7783690" y="549276"/>
            <a:ext cx="149562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19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Bloc ulnaire</a:t>
            </a:r>
            <a:endParaRPr lang="fr-FR" sz="1900" i="0">
              <a:solidFill>
                <a:schemeClr val="bg1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7765345" y="2205039"/>
            <a:ext cx="151751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19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Bloc médian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5084234" y="5373689"/>
            <a:ext cx="38603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1900" i="0">
                <a:solidFill>
                  <a:schemeClr val="tx1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Bloc de la gaine des fléchisseurs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 flipH="1">
            <a:off x="6231467" y="765176"/>
            <a:ext cx="1604434" cy="149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 flipH="1" flipV="1">
            <a:off x="5825067" y="838200"/>
            <a:ext cx="2523067" cy="136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 flipH="1" flipV="1">
            <a:off x="6434667" y="3048001"/>
            <a:ext cx="57856" cy="2252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2012245" y="6069014"/>
            <a:ext cx="4608689" cy="492443"/>
          </a:xfrm>
          <a:prstGeom prst="rect">
            <a:avLst/>
          </a:prstGeom>
          <a:noFill/>
          <a:ln w="9525">
            <a:solidFill>
              <a:srgbClr val="A4C2FE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fr-FR" sz="2600" i="0" dirty="0">
                <a:solidFill>
                  <a:schemeClr val="tx1"/>
                </a:solidFill>
                <a:latin typeface="Comic Sans MS" pitchFamily="-105" charset="0"/>
                <a:ea typeface="Osaka" pitchFamily="-105" charset="-128"/>
                <a:cs typeface="Osaka" pitchFamily="-105" charset="-128"/>
              </a:rPr>
              <a:t>Figures 2 : Blocs de la main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79450" y="908050"/>
          <a:ext cx="5046663" cy="5613400"/>
        </p:xfrm>
        <a:graphic>
          <a:graphicData uri="http://schemas.openxmlformats.org/presentationml/2006/ole">
            <p:oleObj spid="_x0000_s33794" name="Image" r:id="rId3" imgW="6488889" imgH="8279365" progId="">
              <p:embed/>
            </p:oleObj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11925" y="1700213"/>
            <a:ext cx="26717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</a:rPr>
              <a:t>Bloc supra-orbitaire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56388" y="2636838"/>
            <a:ext cx="29384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</a:rPr>
              <a:t>Bloc supra-trochléaire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27825" y="3716338"/>
            <a:ext cx="2613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</a:rPr>
              <a:t>Bloc infra-orbitaire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11925" y="5229225"/>
            <a:ext cx="21145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</a:rPr>
              <a:t>Bloc mentonnier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414713" y="1989138"/>
            <a:ext cx="29718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3657600" y="2895600"/>
            <a:ext cx="2971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3276600" y="3962400"/>
            <a:ext cx="3276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3127375" y="5445125"/>
            <a:ext cx="32766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0"/>
            <a:ext cx="9398000" cy="1905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2286000"/>
            <a:ext cx="4762500" cy="4343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6900"/>
            <a:ext cx="4496295" cy="45778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19800" y="6444734"/>
            <a:ext cx="297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2010; 56:509</a:t>
            </a:r>
            <a:endParaRPr lang="fr-FR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599"/>
            <a:ext cx="5715000" cy="46856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0" y="0"/>
            <a:ext cx="939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Morphine vs </a:t>
            </a:r>
            <a:r>
              <a:rPr lang="fr-FR" dirty="0" err="1" smtClean="0"/>
              <a:t>Fentanyl</a:t>
            </a:r>
            <a:r>
              <a:rPr lang="fr-FR" dirty="0" smtClean="0"/>
              <a:t> en </a:t>
            </a:r>
            <a:r>
              <a:rPr lang="fr-FR" dirty="0" err="1" smtClean="0"/>
              <a:t>préhosp</a:t>
            </a:r>
            <a:endParaRPr lang="fr-FR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6575" y="2057400"/>
          <a:ext cx="7697787" cy="3911600"/>
        </p:xfrm>
        <a:graphic>
          <a:graphicData uri="http://schemas.openxmlformats.org/presentationml/2006/ole">
            <p:oleObj spid="_x0000_s141314" name="Graphique" r:id="rId3" imgW="4064000" imgH="1701800" progId="Excel.Sheet.8">
              <p:embed/>
            </p:oleObj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148262" y="6096000"/>
            <a:ext cx="36334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dirty="0" err="1">
                <a:solidFill>
                  <a:srgbClr val="660066"/>
                </a:solidFill>
                <a:latin typeface="Comic Sans MS" pitchFamily="-108" charset="0"/>
              </a:rPr>
              <a:t>Galinski</a:t>
            </a:r>
            <a:r>
              <a:rPr lang="fr-FR" dirty="0">
                <a:solidFill>
                  <a:srgbClr val="660066"/>
                </a:solidFill>
                <a:latin typeface="Comic Sans MS" pitchFamily="-108" charset="0"/>
              </a:rPr>
              <a:t>, Am J </a:t>
            </a:r>
            <a:r>
              <a:rPr lang="fr-FR" dirty="0" err="1">
                <a:solidFill>
                  <a:srgbClr val="660066"/>
                </a:solidFill>
                <a:latin typeface="Comic Sans MS" pitchFamily="-108" charset="0"/>
              </a:rPr>
              <a:t>Emerg</a:t>
            </a:r>
            <a:r>
              <a:rPr lang="fr-FR" dirty="0">
                <a:solidFill>
                  <a:srgbClr val="660066"/>
                </a:solidFill>
                <a:latin typeface="Comic Sans MS" pitchFamily="-108" charset="0"/>
              </a:rPr>
              <a:t> Med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0"/>
            <a:ext cx="8496300" cy="1130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1752600"/>
            <a:ext cx="4610100" cy="3898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648200"/>
            <a:ext cx="4191000" cy="1257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133600"/>
            <a:ext cx="4203700" cy="1003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905499"/>
            <a:ext cx="4381500" cy="40725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0" y="4648200"/>
            <a:ext cx="4533900" cy="1257299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940800" cy="1422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4394200"/>
            <a:ext cx="6248400" cy="21263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422400"/>
            <a:ext cx="4800600" cy="23736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422400"/>
            <a:ext cx="4432300" cy="2971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520521"/>
            <a:ext cx="3759200" cy="25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8227" y="2578318"/>
            <a:ext cx="9034545" cy="1815882"/>
          </a:xfrm>
          <a:prstGeom prst="rect">
            <a:avLst/>
          </a:prstGeom>
          <a:solidFill>
            <a:srgbClr val="FFFF00"/>
          </a:solidFill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Effectif calculé sur un « </a:t>
            </a:r>
            <a:r>
              <a:rPr lang="fr-FR" sz="2800" b="1" dirty="0" err="1" smtClean="0"/>
              <a:t>endpoint</a:t>
            </a:r>
            <a:r>
              <a:rPr lang="fr-FR" sz="2800" b="1" dirty="0" smtClean="0"/>
              <a:t> » d’efficacité</a:t>
            </a:r>
          </a:p>
          <a:p>
            <a:pPr algn="ctr"/>
            <a:r>
              <a:rPr lang="fr-FR" sz="2800" b="1" dirty="0" smtClean="0"/>
              <a:t>L’effectif n’est jamais calculé sur une « </a:t>
            </a:r>
            <a:r>
              <a:rPr lang="fr-FR" sz="2800" b="1" dirty="0" err="1" smtClean="0"/>
              <a:t>endpoint</a:t>
            </a:r>
            <a:r>
              <a:rPr lang="fr-FR" sz="2800" b="1" dirty="0" smtClean="0"/>
              <a:t> » d’</a:t>
            </a:r>
            <a:r>
              <a:rPr lang="fr-FR" sz="2800" b="1" dirty="0" err="1" smtClean="0"/>
              <a:t>inocuité</a:t>
            </a:r>
            <a:endParaRPr lang="fr-FR" sz="2800" b="1" dirty="0" smtClean="0"/>
          </a:p>
          <a:p>
            <a:pPr algn="ctr"/>
            <a:r>
              <a:rPr lang="fr-FR" sz="2800" b="1" dirty="0" smtClean="0"/>
              <a:t>Effectif insuffisant pour conclure</a:t>
            </a:r>
          </a:p>
          <a:p>
            <a:pPr algn="ctr"/>
            <a:r>
              <a:rPr lang="fr-FR" sz="2800" b="1" dirty="0" smtClean="0"/>
              <a:t>Manque de puissance</a:t>
            </a:r>
          </a:p>
          <a:p>
            <a:endParaRPr lang="fr-FR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1219200" y="1143000"/>
            <a:ext cx="704426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endParaRPr lang="en-US" sz="2000" i="0">
              <a:solidFill>
                <a:schemeClr val="tx1"/>
              </a:solidFill>
            </a:endParaRP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838200"/>
          </a:xfrm>
          <a:prstGeom prst="rect">
            <a:avLst/>
          </a:prstGeom>
          <a:noFill/>
          <a:ln w="12700">
            <a:solidFill>
              <a:srgbClr val="A4C2FE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 defTabSz="762000">
              <a:defRPr/>
            </a:pPr>
            <a:r>
              <a:rPr lang="fr-FR" sz="3600" i="0" dirty="0" smtClean="0">
                <a:latin typeface="Comic Sans MS" pitchFamily="-105" charset="0"/>
              </a:rPr>
              <a:t>Morphine IV en </a:t>
            </a:r>
            <a:r>
              <a:rPr lang="fr-FR" sz="3600" i="0" dirty="0" err="1" smtClean="0">
                <a:latin typeface="Comic Sans MS" pitchFamily="-105" charset="0"/>
              </a:rPr>
              <a:t>titration</a:t>
            </a:r>
            <a:r>
              <a:rPr lang="fr-FR" sz="3600" i="0" dirty="0" smtClean="0">
                <a:latin typeface="Comic Sans MS" pitchFamily="-105" charset="0"/>
              </a:rPr>
              <a:t> : Quelle Dose ? </a:t>
            </a:r>
            <a:endParaRPr lang="fr-FR" sz="3600" i="0" dirty="0">
              <a:latin typeface="Comic Sans MS" pitchFamily="-105" charset="0"/>
            </a:endParaRP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1219200" y="1143000"/>
            <a:ext cx="7044267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endParaRPr lang="en-US" sz="2000" i="0">
              <a:solidFill>
                <a:schemeClr val="tx1"/>
              </a:solidFill>
            </a:endParaRPr>
          </a:p>
        </p:txBody>
      </p:sp>
      <p:sp>
        <p:nvSpPr>
          <p:cNvPr id="100357" name="Rectangle 8"/>
          <p:cNvSpPr>
            <a:spLocks noChangeArrowheads="1"/>
          </p:cNvSpPr>
          <p:nvPr/>
        </p:nvSpPr>
        <p:spPr bwMode="auto">
          <a:xfrm>
            <a:off x="859368" y="1916113"/>
            <a:ext cx="7745588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</a:rPr>
              <a:t>Doses de morphine en </a:t>
            </a:r>
            <a:r>
              <a:rPr lang="fr-FR" sz="2400" i="0" dirty="0" err="1">
                <a:solidFill>
                  <a:schemeClr val="tx1"/>
                </a:solidFill>
                <a:latin typeface="Comic Sans MS" pitchFamily="-65" charset="0"/>
              </a:rPr>
              <a:t>titration</a:t>
            </a: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</a:rPr>
              <a:t> ? : 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–"/>
            </a:pP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Pas de dose de charge : 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Aubrun 2002 et </a:t>
            </a:r>
            <a:r>
              <a:rPr lang="fr-FR" sz="2000" dirty="0" err="1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Riou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2008 </a:t>
            </a:r>
            <a:endParaRPr lang="fr-FR" sz="2000" i="0" dirty="0">
              <a:solidFill>
                <a:srgbClr val="0000FF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–"/>
            </a:pPr>
            <a:r>
              <a:rPr lang="fr-FR" sz="2400" i="0" dirty="0" err="1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Bolus</a:t>
            </a: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de 0,05 mg/kg : </a:t>
            </a:r>
            <a:r>
              <a:rPr lang="fr-FR" sz="2000" dirty="0" err="1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Sfar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99, </a:t>
            </a:r>
            <a:r>
              <a:rPr lang="fr-FR" sz="2000" dirty="0" err="1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Ricard-Hibon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07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–"/>
            </a:pPr>
            <a:r>
              <a:rPr lang="fr-FR" sz="2400" i="0" dirty="0" err="1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Bolus</a:t>
            </a: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de 0,1 mg/kg : </a:t>
            </a:r>
            <a:r>
              <a:rPr lang="fr-FR" sz="2000" dirty="0" err="1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Galinski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05, </a:t>
            </a:r>
            <a:r>
              <a:rPr lang="fr-FR" sz="2000" dirty="0" err="1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Bijur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05, </a:t>
            </a:r>
            <a:r>
              <a:rPr lang="fr-FR" sz="2000" dirty="0" err="1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Bounes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08 </a:t>
            </a:r>
            <a:endParaRPr lang="fr-FR" sz="2400" i="0" dirty="0">
              <a:solidFill>
                <a:srgbClr val="0000FF"/>
              </a:solidFill>
              <a:latin typeface="Comic Sans MS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–"/>
            </a:pPr>
            <a:r>
              <a:rPr lang="fr-FR" sz="2400" i="0" dirty="0" err="1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Bolus</a:t>
            </a: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de 0,15 mg/kg : </a:t>
            </a:r>
            <a:r>
              <a:rPr lang="fr-FR" sz="2000" dirty="0" err="1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Birnbaum</a:t>
            </a:r>
            <a:r>
              <a:rPr lang="fr-FR" sz="2000" dirty="0">
                <a:solidFill>
                  <a:srgbClr val="0000FF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06</a:t>
            </a:r>
          </a:p>
          <a:p>
            <a:pPr marL="1143000" lvl="2" indent="-22860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»"/>
            </a:pP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Mais …. Méthodologie ?</a:t>
            </a:r>
          </a:p>
          <a:p>
            <a:pPr marL="1143000" lvl="2" indent="-228600" defTabSz="762000">
              <a:lnSpc>
                <a:spcPct val="100000"/>
              </a:lnSpc>
              <a:spcBef>
                <a:spcPct val="30000"/>
              </a:spcBef>
              <a:buClr>
                <a:schemeClr val="tx2"/>
              </a:buClr>
              <a:buSzPct val="100000"/>
              <a:buFontTx/>
              <a:buChar char="»"/>
            </a:pP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Différence de 0,8 sur le ∆EN à T30</a:t>
            </a:r>
          </a:p>
        </p:txBody>
      </p:sp>
      <p:sp>
        <p:nvSpPr>
          <p:cNvPr id="223242" name="Line 10"/>
          <p:cNvSpPr>
            <a:spLocks noChangeShapeType="1"/>
          </p:cNvSpPr>
          <p:nvPr/>
        </p:nvSpPr>
        <p:spPr bwMode="auto">
          <a:xfrm flipV="1">
            <a:off x="2573867" y="4343400"/>
            <a:ext cx="251460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 flipV="1">
            <a:off x="5892800" y="3657600"/>
            <a:ext cx="6858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 animBg="1"/>
      <p:bldP spid="2232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532368"/>
            <a:ext cx="8566731" cy="58684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0"/>
            <a:ext cx="8432800" cy="9271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05200" y="6400800"/>
            <a:ext cx="44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O’Connor</a:t>
            </a:r>
            <a:r>
              <a:rPr lang="fr-FR" dirty="0" smtClean="0">
                <a:solidFill>
                  <a:srgbClr val="660066"/>
                </a:solidFill>
              </a:rPr>
              <a:t> AB  Am J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2010;28:1041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55600" y="4724400"/>
            <a:ext cx="8026400" cy="9144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27100"/>
            <a:ext cx="6400424" cy="358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7258" cy="2362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b="44291"/>
          <a:stretch>
            <a:fillRect/>
          </a:stretch>
        </p:blipFill>
        <p:spPr>
          <a:xfrm>
            <a:off x="0" y="5952405"/>
            <a:ext cx="9258300" cy="9055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19400"/>
            <a:ext cx="8839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8403167" y="1055689"/>
            <a:ext cx="1846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299201" y="3429000"/>
            <a:ext cx="2544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Titration respectée</a:t>
            </a:r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>
            <a:off x="4196176" y="1959273"/>
            <a:ext cx="4575291" cy="46166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i="0" dirty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Délai d’obtention de l’analgésie</a:t>
            </a:r>
          </a:p>
        </p:txBody>
      </p:sp>
      <p:pic>
        <p:nvPicPr>
          <p:cNvPr id="104454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812800" y="1862138"/>
            <a:ext cx="52832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2032000" y="2420938"/>
            <a:ext cx="320323" cy="1008062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8843788" cy="1585440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48200" y="6427113"/>
            <a:ext cx="449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dirty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J </a:t>
            </a:r>
            <a:r>
              <a:rPr lang="fr-FR" sz="2200" dirty="0" err="1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Emerg</a:t>
            </a:r>
            <a:r>
              <a:rPr lang="fr-FR" sz="2200" dirty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Med, </a:t>
            </a:r>
            <a:r>
              <a:rPr lang="fr-FR" sz="2200" dirty="0" smtClean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2008;34:305</a:t>
            </a:r>
            <a:endParaRPr lang="fr-FR" sz="2400" b="0" i="0" dirty="0">
              <a:solidFill>
                <a:srgbClr val="660066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ChangeArrowheads="1"/>
          </p:cNvSpPr>
          <p:nvPr/>
        </p:nvSpPr>
        <p:spPr bwMode="auto">
          <a:xfrm>
            <a:off x="8403167" y="1055689"/>
            <a:ext cx="1846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endParaRPr lang="en-US"/>
          </a:p>
        </p:txBody>
      </p:sp>
      <p:sp>
        <p:nvSpPr>
          <p:cNvPr id="108547" name="Rectangle 12"/>
          <p:cNvSpPr>
            <a:spLocks noChangeArrowheads="1"/>
          </p:cNvSpPr>
          <p:nvPr/>
        </p:nvSpPr>
        <p:spPr bwMode="auto">
          <a:xfrm>
            <a:off x="1308101" y="2060575"/>
            <a:ext cx="2544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Titration respectée</a:t>
            </a:r>
          </a:p>
        </p:txBody>
      </p:sp>
      <p:sp>
        <p:nvSpPr>
          <p:cNvPr id="108548" name="Rectangle 13"/>
          <p:cNvSpPr>
            <a:spLocks noChangeArrowheads="1"/>
          </p:cNvSpPr>
          <p:nvPr/>
        </p:nvSpPr>
        <p:spPr bwMode="auto">
          <a:xfrm>
            <a:off x="5531556" y="2060575"/>
            <a:ext cx="3024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Titration non respectée</a:t>
            </a:r>
          </a:p>
        </p:txBody>
      </p:sp>
      <p:sp>
        <p:nvSpPr>
          <p:cNvPr id="108549" name="Rectangle 14"/>
          <p:cNvSpPr>
            <a:spLocks noChangeArrowheads="1"/>
          </p:cNvSpPr>
          <p:nvPr/>
        </p:nvSpPr>
        <p:spPr bwMode="auto">
          <a:xfrm>
            <a:off x="4648200" y="6427113"/>
            <a:ext cx="449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dirty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J </a:t>
            </a:r>
            <a:r>
              <a:rPr lang="fr-FR" sz="2200" dirty="0" err="1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Emerg</a:t>
            </a:r>
            <a:r>
              <a:rPr lang="fr-FR" sz="2200" dirty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Med, </a:t>
            </a:r>
            <a:r>
              <a:rPr lang="fr-FR" sz="2200" dirty="0" smtClean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2008;34:305</a:t>
            </a:r>
            <a:endParaRPr lang="fr-FR" sz="2400" b="0" i="0" dirty="0">
              <a:solidFill>
                <a:srgbClr val="660066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8550" name="Rectangle 15"/>
          <p:cNvSpPr>
            <a:spLocks noChangeArrowheads="1"/>
          </p:cNvSpPr>
          <p:nvPr/>
        </p:nvSpPr>
        <p:spPr bwMode="auto">
          <a:xfrm>
            <a:off x="2716390" y="1557339"/>
            <a:ext cx="4575291" cy="46166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i="0">
                <a:solidFill>
                  <a:schemeClr val="tx1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Délai d’obtention de l’analgésie</a:t>
            </a:r>
          </a:p>
        </p:txBody>
      </p:sp>
      <p:sp>
        <p:nvSpPr>
          <p:cNvPr id="108553" name="Rectangle 18"/>
          <p:cNvSpPr>
            <a:spLocks noChangeArrowheads="1"/>
          </p:cNvSpPr>
          <p:nvPr/>
        </p:nvSpPr>
        <p:spPr bwMode="auto">
          <a:xfrm>
            <a:off x="834567" y="6176933"/>
            <a:ext cx="772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</a:rPr>
              <a:t>Médiane  : 10 min [5 - 15]                     15 min [10 - 26 ]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7800" cy="1625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7733"/>
            <a:ext cx="4584700" cy="3759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95533"/>
            <a:ext cx="4394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ChangeArrowheads="1"/>
          </p:cNvSpPr>
          <p:nvPr/>
        </p:nvSpPr>
        <p:spPr bwMode="auto">
          <a:xfrm>
            <a:off x="8403167" y="1055689"/>
            <a:ext cx="1846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endParaRPr lang="en-US"/>
          </a:p>
        </p:txBody>
      </p:sp>
      <p:sp>
        <p:nvSpPr>
          <p:cNvPr id="108549" name="Rectangle 14"/>
          <p:cNvSpPr>
            <a:spLocks noChangeArrowheads="1"/>
          </p:cNvSpPr>
          <p:nvPr/>
        </p:nvSpPr>
        <p:spPr bwMode="auto">
          <a:xfrm>
            <a:off x="4572000" y="6376988"/>
            <a:ext cx="449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dirty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J </a:t>
            </a:r>
            <a:r>
              <a:rPr lang="fr-FR" sz="2200" dirty="0" err="1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Emerg</a:t>
            </a:r>
            <a:r>
              <a:rPr lang="fr-FR" sz="2200" dirty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 Med, </a:t>
            </a:r>
            <a:r>
              <a:rPr lang="fr-FR" sz="2200" dirty="0" smtClean="0">
                <a:solidFill>
                  <a:srgbClr val="660066"/>
                </a:solidFill>
                <a:latin typeface="Comic Sans MS" pitchFamily="-65" charset="0"/>
                <a:ea typeface="ＭＳ Ｐゴシック" pitchFamily="-65" charset="-128"/>
                <a:cs typeface="ＭＳ Ｐゴシック" pitchFamily="-65" charset="-128"/>
              </a:rPr>
              <a:t>2008;34:305</a:t>
            </a:r>
            <a:endParaRPr lang="fr-FR" sz="2400" b="0" i="0" dirty="0">
              <a:solidFill>
                <a:srgbClr val="660066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7800" cy="1625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1549400"/>
            <a:ext cx="8940800" cy="375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6"/>
          <p:cNvSpPr>
            <a:spLocks noChangeArrowheads="1"/>
          </p:cNvSpPr>
          <p:nvPr/>
        </p:nvSpPr>
        <p:spPr bwMode="auto">
          <a:xfrm>
            <a:off x="0" y="1943100"/>
            <a:ext cx="1846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403" name="Rectangle 44"/>
          <p:cNvSpPr>
            <a:spLocks noChangeArrowheads="1"/>
          </p:cNvSpPr>
          <p:nvPr/>
        </p:nvSpPr>
        <p:spPr bwMode="auto">
          <a:xfrm>
            <a:off x="603956" y="457200"/>
            <a:ext cx="8311444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i="0" dirty="0">
                <a:solidFill>
                  <a:srgbClr val="000000"/>
                </a:solidFill>
              </a:rPr>
              <a:t>Is </a:t>
            </a:r>
            <a:r>
              <a:rPr lang="fr-FR" sz="2000" i="0" dirty="0" err="1">
                <a:solidFill>
                  <a:srgbClr val="000000"/>
                </a:solidFill>
              </a:rPr>
              <a:t>there</a:t>
            </a:r>
            <a:r>
              <a:rPr lang="fr-FR" sz="2000" i="0" dirty="0">
                <a:solidFill>
                  <a:srgbClr val="000000"/>
                </a:solidFill>
              </a:rPr>
              <a:t> an </a:t>
            </a:r>
            <a:r>
              <a:rPr lang="fr-FR" sz="2000" i="0" dirty="0" err="1">
                <a:solidFill>
                  <a:srgbClr val="000000"/>
                </a:solidFill>
              </a:rPr>
              <a:t>ideal</a:t>
            </a:r>
            <a:r>
              <a:rPr lang="fr-FR" sz="2000" i="0" dirty="0">
                <a:solidFill>
                  <a:srgbClr val="000000"/>
                </a:solidFill>
              </a:rPr>
              <a:t> morphine dose for </a:t>
            </a:r>
            <a:r>
              <a:rPr lang="fr-FR" sz="2000" i="0" dirty="0" err="1">
                <a:solidFill>
                  <a:srgbClr val="000000"/>
                </a:solidFill>
              </a:rPr>
              <a:t>prehospital</a:t>
            </a:r>
            <a:r>
              <a:rPr lang="fr-FR" sz="2000" i="0" dirty="0">
                <a:solidFill>
                  <a:srgbClr val="000000"/>
                </a:solidFill>
              </a:rPr>
              <a:t> </a:t>
            </a:r>
            <a:r>
              <a:rPr lang="fr-FR" sz="2000" i="0" dirty="0" err="1">
                <a:solidFill>
                  <a:srgbClr val="000000"/>
                </a:solidFill>
              </a:rPr>
              <a:t>treatment</a:t>
            </a:r>
            <a:r>
              <a:rPr lang="fr-FR" sz="2000" i="0" dirty="0">
                <a:solidFill>
                  <a:srgbClr val="000000"/>
                </a:solidFill>
              </a:rPr>
              <a:t> of </a:t>
            </a:r>
            <a:r>
              <a:rPr lang="fr-FR" sz="2000" i="0" dirty="0" err="1">
                <a:solidFill>
                  <a:srgbClr val="000000"/>
                </a:solidFill>
              </a:rPr>
              <a:t>severe</a:t>
            </a:r>
            <a:r>
              <a:rPr lang="fr-FR" sz="2000" i="0" dirty="0">
                <a:solidFill>
                  <a:srgbClr val="000000"/>
                </a:solidFill>
              </a:rPr>
              <a:t> acute pain? A </a:t>
            </a:r>
            <a:r>
              <a:rPr lang="fr-FR" sz="2000" i="0" dirty="0" err="1">
                <a:solidFill>
                  <a:srgbClr val="000000"/>
                </a:solidFill>
              </a:rPr>
              <a:t>randomized</a:t>
            </a:r>
            <a:r>
              <a:rPr lang="fr-FR" sz="2000" i="0" dirty="0">
                <a:solidFill>
                  <a:srgbClr val="000000"/>
                </a:solidFill>
              </a:rPr>
              <a:t>, </a:t>
            </a:r>
            <a:r>
              <a:rPr lang="fr-FR" sz="2000" i="0" dirty="0" err="1">
                <a:solidFill>
                  <a:srgbClr val="000000"/>
                </a:solidFill>
              </a:rPr>
              <a:t>double-blind</a:t>
            </a:r>
            <a:r>
              <a:rPr lang="fr-FR" sz="2000" i="0" dirty="0">
                <a:solidFill>
                  <a:srgbClr val="000000"/>
                </a:solidFill>
              </a:rPr>
              <a:t> </a:t>
            </a:r>
            <a:r>
              <a:rPr lang="fr-FR" sz="2000" i="0" dirty="0" err="1">
                <a:solidFill>
                  <a:srgbClr val="000000"/>
                </a:solidFill>
              </a:rPr>
              <a:t>comparison</a:t>
            </a:r>
            <a:r>
              <a:rPr lang="fr-FR" sz="2000" i="0" dirty="0">
                <a:solidFill>
                  <a:srgbClr val="000000"/>
                </a:solidFill>
              </a:rPr>
              <a:t> of 2 doses</a:t>
            </a:r>
          </a:p>
          <a:p>
            <a:r>
              <a:rPr lang="fr-FR" b="0" i="0" dirty="0">
                <a:solidFill>
                  <a:srgbClr val="000000"/>
                </a:solidFill>
              </a:rPr>
              <a:t>Vincent </a:t>
            </a:r>
            <a:r>
              <a:rPr lang="fr-FR" b="0" i="0" dirty="0" err="1">
                <a:solidFill>
                  <a:srgbClr val="000000"/>
                </a:solidFill>
              </a:rPr>
              <a:t>Bounes</a:t>
            </a:r>
            <a:r>
              <a:rPr lang="fr-FR" b="0" i="0" dirty="0">
                <a:solidFill>
                  <a:srgbClr val="000000"/>
                </a:solidFill>
              </a:rPr>
              <a:t> MD, Sandrine Charpentier MD, Charles-Henri </a:t>
            </a:r>
            <a:r>
              <a:rPr lang="fr-FR" b="0" i="0" dirty="0" err="1">
                <a:solidFill>
                  <a:srgbClr val="000000"/>
                </a:solidFill>
              </a:rPr>
              <a:t>Houze-Cerfon</a:t>
            </a:r>
            <a:r>
              <a:rPr lang="fr-FR" b="0" i="0" dirty="0">
                <a:solidFill>
                  <a:srgbClr val="000000"/>
                </a:solidFill>
              </a:rPr>
              <a:t> MD,</a:t>
            </a:r>
          </a:p>
          <a:p>
            <a:r>
              <a:rPr lang="fr-FR" b="0" i="0" dirty="0">
                <a:solidFill>
                  <a:srgbClr val="000000"/>
                </a:solidFill>
              </a:rPr>
              <a:t>Cédric </a:t>
            </a:r>
            <a:r>
              <a:rPr lang="fr-FR" b="0" i="0" dirty="0" err="1">
                <a:solidFill>
                  <a:srgbClr val="000000"/>
                </a:solidFill>
              </a:rPr>
              <a:t>Bellard</a:t>
            </a:r>
            <a:r>
              <a:rPr lang="fr-FR" b="0" i="0" dirty="0">
                <a:solidFill>
                  <a:srgbClr val="000000"/>
                </a:solidFill>
              </a:rPr>
              <a:t> MD, Jean Louis </a:t>
            </a:r>
            <a:r>
              <a:rPr lang="fr-FR" b="0" i="0" dirty="0" err="1">
                <a:solidFill>
                  <a:srgbClr val="000000"/>
                </a:solidFill>
              </a:rPr>
              <a:t>Ducassé</a:t>
            </a:r>
            <a:r>
              <a:rPr lang="fr-FR" b="0" i="0" dirty="0">
                <a:solidFill>
                  <a:srgbClr val="000000"/>
                </a:solidFill>
              </a:rPr>
              <a:t> MD</a:t>
            </a:r>
          </a:p>
        </p:txBody>
      </p:sp>
      <p:pic>
        <p:nvPicPr>
          <p:cNvPr id="102404" name="Picture 4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922867" y="2209801"/>
            <a:ext cx="7296856" cy="3998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05" name="Rectangle 46"/>
          <p:cNvSpPr>
            <a:spLocks noChangeArrowheads="1"/>
          </p:cNvSpPr>
          <p:nvPr/>
        </p:nvSpPr>
        <p:spPr bwMode="auto">
          <a:xfrm>
            <a:off x="4944534" y="6373813"/>
            <a:ext cx="26750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dirty="0">
                <a:solidFill>
                  <a:srgbClr val="660066"/>
                </a:solidFill>
                <a:latin typeface="Comic Sans MS" pitchFamily="-65" charset="0"/>
              </a:rPr>
              <a:t>Am J </a:t>
            </a:r>
            <a:r>
              <a:rPr lang="fr-FR" dirty="0" err="1">
                <a:solidFill>
                  <a:srgbClr val="660066"/>
                </a:solidFill>
                <a:latin typeface="Comic Sans MS" pitchFamily="-65" charset="0"/>
              </a:rPr>
              <a:t>Emerg</a:t>
            </a:r>
            <a:r>
              <a:rPr lang="fr-FR" dirty="0">
                <a:solidFill>
                  <a:srgbClr val="660066"/>
                </a:solidFill>
                <a:latin typeface="Comic Sans MS" pitchFamily="-65" charset="0"/>
              </a:rPr>
              <a:t> Med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Imag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04800" y="304800"/>
            <a:ext cx="456635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ZoneTexte 5"/>
          <p:cNvSpPr txBox="1">
            <a:spLocks noChangeArrowheads="1"/>
          </p:cNvSpPr>
          <p:nvPr/>
        </p:nvSpPr>
        <p:spPr bwMode="auto">
          <a:xfrm>
            <a:off x="4910667" y="2895601"/>
            <a:ext cx="3765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Lvovski, B </a:t>
            </a:r>
            <a:r>
              <a:rPr lang="fr-FR" dirty="0" err="1">
                <a:solidFill>
                  <a:srgbClr val="660066"/>
                </a:solidFill>
              </a:rPr>
              <a:t>Riou</a:t>
            </a:r>
            <a:r>
              <a:rPr lang="fr-FR" dirty="0">
                <a:solidFill>
                  <a:srgbClr val="660066"/>
                </a:solidFill>
              </a:rPr>
              <a:t>, Am J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>
                <a:solidFill>
                  <a:srgbClr val="660066"/>
                </a:solidFill>
              </a:rPr>
              <a:t>E</a:t>
            </a:r>
            <a:r>
              <a:rPr lang="fr-FR" dirty="0" err="1" smtClean="0">
                <a:solidFill>
                  <a:srgbClr val="660066"/>
                </a:solidFill>
              </a:rPr>
              <a:t>merg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>
                <a:solidFill>
                  <a:srgbClr val="660066"/>
                </a:solidFill>
              </a:rPr>
              <a:t>M</a:t>
            </a:r>
            <a:r>
              <a:rPr lang="fr-FR" dirty="0" smtClean="0">
                <a:solidFill>
                  <a:srgbClr val="660066"/>
                </a:solidFill>
              </a:rPr>
              <a:t>ed </a:t>
            </a:r>
            <a:r>
              <a:rPr lang="fr-FR" dirty="0">
                <a:solidFill>
                  <a:srgbClr val="660066"/>
                </a:solidFill>
              </a:rPr>
              <a:t>2008</a:t>
            </a:r>
          </a:p>
        </p:txBody>
      </p:sp>
      <p:sp>
        <p:nvSpPr>
          <p:cNvPr id="110596" name="Titre 7"/>
          <p:cNvSpPr>
            <a:spLocks noGrp="1"/>
          </p:cNvSpPr>
          <p:nvPr>
            <p:ph type="title"/>
          </p:nvPr>
        </p:nvSpPr>
        <p:spPr>
          <a:xfrm>
            <a:off x="5317067" y="609600"/>
            <a:ext cx="3454400" cy="1143000"/>
          </a:xfrm>
        </p:spPr>
        <p:txBody>
          <a:bodyPr>
            <a:normAutofit fontScale="90000"/>
          </a:bodyPr>
          <a:lstStyle/>
          <a:p>
            <a:r>
              <a:rPr lang="fr-FR" smtClean="0">
                <a:ea typeface="ＭＳ Ｐゴシック" pitchFamily="-65" charset="-128"/>
                <a:cs typeface="ＭＳ Ｐゴシック" pitchFamily="-65" charset="-128"/>
              </a:rPr>
              <a:t>Douleur au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2"/>
          <p:cNvSpPr>
            <a:spLocks noChangeArrowheads="1"/>
          </p:cNvSpPr>
          <p:nvPr/>
        </p:nvSpPr>
        <p:spPr bwMode="auto">
          <a:xfrm>
            <a:off x="4313832" y="5486400"/>
            <a:ext cx="4830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Ricard-Hibon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et al., Am J </a:t>
            </a: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Emerg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Med 2003</a:t>
            </a:r>
          </a:p>
          <a:p>
            <a:pPr>
              <a:lnSpc>
                <a:spcPct val="100000"/>
              </a:lnSpc>
            </a:pP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Galinski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et al., Am J </a:t>
            </a: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Emerg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Med 2005</a:t>
            </a:r>
          </a:p>
          <a:p>
            <a:pPr>
              <a:lnSpc>
                <a:spcPct val="100000"/>
              </a:lnSpc>
            </a:pP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Lvovschi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et al. Am J </a:t>
            </a: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Emerg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Med 2008</a:t>
            </a:r>
          </a:p>
          <a:p>
            <a:pPr>
              <a:lnSpc>
                <a:spcPct val="100000"/>
              </a:lnSpc>
            </a:pP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Bounes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et al. Am J </a:t>
            </a:r>
            <a:r>
              <a:rPr lang="fr-FR" b="0" dirty="0" err="1">
                <a:solidFill>
                  <a:srgbClr val="660066"/>
                </a:solidFill>
                <a:latin typeface="Comic Sans MS" pitchFamily="-65" charset="0"/>
              </a:rPr>
              <a:t>Emerg</a:t>
            </a:r>
            <a:r>
              <a:rPr lang="fr-FR" b="0" dirty="0">
                <a:solidFill>
                  <a:srgbClr val="660066"/>
                </a:solidFill>
                <a:latin typeface="Comic Sans MS" pitchFamily="-65" charset="0"/>
              </a:rPr>
              <a:t> Med 2010</a:t>
            </a:r>
          </a:p>
        </p:txBody>
      </p:sp>
      <p:graphicFrame>
        <p:nvGraphicFramePr>
          <p:cNvPr id="229409" name="Group 33"/>
          <p:cNvGraphicFramePr>
            <a:graphicFrameLocks noGrp="1"/>
          </p:cNvGraphicFramePr>
          <p:nvPr/>
        </p:nvGraphicFramePr>
        <p:xfrm>
          <a:off x="412045" y="1401444"/>
          <a:ext cx="8319911" cy="3744914"/>
        </p:xfrm>
        <a:graphic>
          <a:graphicData uri="http://schemas.openxmlformats.org/drawingml/2006/table">
            <a:tbl>
              <a:tblPr/>
              <a:tblGrid>
                <a:gridCol w="1984022"/>
                <a:gridCol w="1583267"/>
                <a:gridCol w="1584678"/>
                <a:gridCol w="1583267"/>
                <a:gridCol w="1584677"/>
              </a:tblGrid>
              <a:tr h="84613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Comic Sans MS" pitchFamily="-109" charset="0"/>
                          <a:cs typeface="Comic Sans MS" pitchFamily="-109" charset="0"/>
                        </a:rPr>
                        <a:t>SAU (Lvoschi)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Comic Sans MS" pitchFamily="-109" charset="0"/>
                          <a:cs typeface="Comic Sans MS" pitchFamily="-109" charset="0"/>
                        </a:rPr>
                        <a:t>pas de dose de charge (n = 621) </a:t>
                      </a:r>
                    </a:p>
                  </a:txBody>
                  <a:tcPr marL="81280" marR="81280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SMUR (Ricard-H)                      Bolus 0,05 mg/kg                (n = 214)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SMUR (Galisnki)                     Bolus 0,1 mg/kg               (n = 54)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SMUR (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Bounes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)                     Bolus 0,1 mg/kg               (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n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 = 54)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Nausées/Vomissements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</a:rPr>
                        <a:t>4%</a:t>
                      </a: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7%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23%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12%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Hypotension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</a:rPr>
                        <a:t>---</a:t>
                      </a: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0,5%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0%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---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Sédation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</a:rPr>
                        <a:t>3%</a:t>
                      </a: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1,5%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11%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4%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Bradypnée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</a:rPr>
                        <a:t>3%</a:t>
                      </a: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0%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0%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2%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Rétention d’urine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</a:rPr>
                        <a:t>3%</a:t>
                      </a: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---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---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---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TOTAL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</a:rPr>
                        <a:t>11%</a:t>
                      </a: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9%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38%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13%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-109" charset="0"/>
                      </a:endParaRPr>
                    </a:p>
                  </a:txBody>
                  <a:tcPr marL="81280" marR="81280" anchor="ctr" horzOverflow="overflow">
                    <a:lnL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1669" name="Picture 85" descr="adverse effects 2003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234" y="0"/>
            <a:ext cx="7488766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70" name="Oval 86"/>
          <p:cNvSpPr>
            <a:spLocks noChangeArrowheads="1"/>
          </p:cNvSpPr>
          <p:nvPr/>
        </p:nvSpPr>
        <p:spPr bwMode="auto">
          <a:xfrm>
            <a:off x="5825067" y="4800600"/>
            <a:ext cx="1151467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671" name="Oval 86"/>
          <p:cNvSpPr>
            <a:spLocks noChangeArrowheads="1"/>
          </p:cNvSpPr>
          <p:nvPr/>
        </p:nvSpPr>
        <p:spPr bwMode="auto">
          <a:xfrm>
            <a:off x="5825067" y="2438400"/>
            <a:ext cx="1151467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672" name="Oval 86"/>
          <p:cNvSpPr>
            <a:spLocks noChangeArrowheads="1"/>
          </p:cNvSpPr>
          <p:nvPr/>
        </p:nvSpPr>
        <p:spPr bwMode="auto">
          <a:xfrm>
            <a:off x="7281333" y="2438400"/>
            <a:ext cx="1151467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58200" cy="1219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19200"/>
            <a:ext cx="3844577" cy="52647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178404"/>
            <a:ext cx="4114800" cy="56748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600" y="6483936"/>
            <a:ext cx="384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Jennings</a:t>
            </a:r>
            <a:r>
              <a:rPr lang="fr-FR" dirty="0" smtClean="0">
                <a:solidFill>
                  <a:srgbClr val="660066"/>
                </a:solidFill>
              </a:rPr>
              <a:t> 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2012;59:497 </a:t>
            </a:r>
            <a:endParaRPr lang="fr-FR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58200" cy="1219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600" y="6483936"/>
            <a:ext cx="384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Jennings</a:t>
            </a:r>
            <a:r>
              <a:rPr lang="fr-FR" dirty="0" smtClean="0">
                <a:solidFill>
                  <a:srgbClr val="660066"/>
                </a:solidFill>
              </a:rPr>
              <a:t> 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2012:;59:497 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28800"/>
            <a:ext cx="5911850" cy="411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8458200" cy="1219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200"/>
            <a:ext cx="8216900" cy="8382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600" y="6483936"/>
            <a:ext cx="384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Jennings</a:t>
            </a:r>
            <a:r>
              <a:rPr lang="fr-FR" dirty="0" smtClean="0">
                <a:solidFill>
                  <a:srgbClr val="660066"/>
                </a:solidFill>
              </a:rPr>
              <a:t> 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2012;59:497 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326503"/>
            <a:ext cx="8578850" cy="331229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42900" y="5105400"/>
            <a:ext cx="857885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13589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5000" y="6477000"/>
            <a:ext cx="408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Richards JR, Am J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2013, 31:90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739900"/>
            <a:ext cx="7852563" cy="44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b="40689"/>
          <a:stretch>
            <a:fillRect/>
          </a:stretch>
        </p:blipFill>
        <p:spPr>
          <a:xfrm>
            <a:off x="0" y="0"/>
            <a:ext cx="8307258" cy="14094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b="44291"/>
          <a:stretch>
            <a:fillRect/>
          </a:stretch>
        </p:blipFill>
        <p:spPr>
          <a:xfrm>
            <a:off x="4572000" y="6172200"/>
            <a:ext cx="4152900" cy="406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41346"/>
            <a:ext cx="5695950" cy="463085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219200" y="4114800"/>
            <a:ext cx="5695950" cy="457200"/>
          </a:xfrm>
          <a:prstGeom prst="round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4" y="260350"/>
            <a:ext cx="799253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778" y="-12700"/>
            <a:ext cx="8184444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ZoneTexte 2"/>
          <p:cNvSpPr txBox="1">
            <a:spLocks noChangeArrowheads="1"/>
          </p:cNvSpPr>
          <p:nvPr/>
        </p:nvSpPr>
        <p:spPr bwMode="auto">
          <a:xfrm>
            <a:off x="575733" y="457201"/>
            <a:ext cx="2627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400">
                <a:solidFill>
                  <a:srgbClr val="F806D5"/>
                </a:solidFill>
              </a:rPr>
              <a:t>RFE Sfmu-Sfar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4" y="82550"/>
            <a:ext cx="7992533" cy="66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8077200" cy="12476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" y="6368534"/>
            <a:ext cx="42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Andolfatto</a:t>
            </a:r>
            <a:r>
              <a:rPr lang="fr-FR" dirty="0" smtClean="0">
                <a:solidFill>
                  <a:srgbClr val="660066"/>
                </a:solidFill>
              </a:rPr>
              <a:t> G, 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2012; 59:504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4591476" cy="43405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00" y="1213366"/>
            <a:ext cx="471170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8077200" cy="12476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476210"/>
            <a:ext cx="7937500" cy="723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" y="6368534"/>
            <a:ext cx="42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Andolfatto</a:t>
            </a:r>
            <a:r>
              <a:rPr lang="fr-FR" dirty="0" smtClean="0">
                <a:solidFill>
                  <a:srgbClr val="660066"/>
                </a:solidFill>
              </a:rPr>
              <a:t> G, 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2012; 59:504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0800"/>
            <a:ext cx="8851900" cy="276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86850" cy="39482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274638"/>
            <a:ext cx="7404100" cy="10287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43399" y="141553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2011; 57:444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96" y="5632450"/>
            <a:ext cx="7232754" cy="122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9747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59748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34" y="107950"/>
            <a:ext cx="7992533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69742"/>
            <a:ext cx="6896100" cy="37882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95754"/>
            <a:ext cx="6070600" cy="1104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460142"/>
            <a:ext cx="7696200" cy="6096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762000" y="5181600"/>
            <a:ext cx="7315200" cy="1447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 txBox="1">
            <a:spLocks/>
          </p:cNvSpPr>
          <p:nvPr/>
        </p:nvSpPr>
        <p:spPr bwMode="auto">
          <a:xfrm>
            <a:off x="812800" y="381000"/>
            <a:ext cx="7518400" cy="1143000"/>
          </a:xfrm>
          <a:prstGeom prst="rect">
            <a:avLst/>
          </a:prstGeom>
          <a:noFill/>
          <a:ln w="12700">
            <a:solidFill>
              <a:srgbClr val="A4C2FE"/>
            </a:solidFill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 defTabSz="762000"/>
            <a:r>
              <a:rPr lang="fr-FR" sz="3600" i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Audit national Sfmu-Meah</a:t>
            </a:r>
          </a:p>
        </p:txBody>
      </p:sp>
      <p:sp>
        <p:nvSpPr>
          <p:cNvPr id="23555" name="Espace réservé du contenu 2"/>
          <p:cNvSpPr txBox="1">
            <a:spLocks/>
          </p:cNvSpPr>
          <p:nvPr/>
        </p:nvSpPr>
        <p:spPr bwMode="auto">
          <a:xfrm>
            <a:off x="0" y="1676400"/>
            <a:ext cx="37592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•"/>
            </a:pPr>
            <a:r>
              <a:rPr lang="fr-FR" sz="24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Prospectif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50 services  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Prospectif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11 617 patients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7 265 douloureux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EN T0 : 90%</a:t>
            </a:r>
          </a:p>
        </p:txBody>
      </p:sp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575734" y="6248400"/>
            <a:ext cx="7173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660066"/>
                </a:solidFill>
              </a:rPr>
              <a:t>Guéant, </a:t>
            </a:r>
            <a:r>
              <a:rPr lang="fr-FR" sz="2000" dirty="0" err="1">
                <a:solidFill>
                  <a:srgbClr val="660066"/>
                </a:solidFill>
              </a:rPr>
              <a:t>Ricard-Hibon</a:t>
            </a:r>
            <a:r>
              <a:rPr lang="fr-FR" sz="2000" dirty="0">
                <a:solidFill>
                  <a:srgbClr val="660066"/>
                </a:solidFill>
              </a:rPr>
              <a:t>, U d’argent Congrès Urgences 2010, EJA 2011</a:t>
            </a:r>
          </a:p>
        </p:txBody>
      </p:sp>
      <p:pic>
        <p:nvPicPr>
          <p:cNvPr id="23557" name="Image 3" descr="Image 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333" y="5029201"/>
            <a:ext cx="3392311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1752600"/>
            <a:ext cx="57672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Ellipse 8"/>
          <p:cNvSpPr>
            <a:spLocks noChangeArrowheads="1"/>
          </p:cNvSpPr>
          <p:nvPr/>
        </p:nvSpPr>
        <p:spPr bwMode="auto">
          <a:xfrm>
            <a:off x="6197600" y="2057400"/>
            <a:ext cx="2641600" cy="685800"/>
          </a:xfrm>
          <a:prstGeom prst="ellipse">
            <a:avLst/>
          </a:prstGeom>
          <a:noFill/>
          <a:ln w="57150">
            <a:solidFill>
              <a:srgbClr val="F806D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 txBox="1">
            <a:spLocks/>
          </p:cNvSpPr>
          <p:nvPr/>
        </p:nvSpPr>
        <p:spPr bwMode="auto">
          <a:xfrm>
            <a:off x="812800" y="381000"/>
            <a:ext cx="7518400" cy="1143000"/>
          </a:xfrm>
          <a:prstGeom prst="rect">
            <a:avLst/>
          </a:prstGeom>
          <a:noFill/>
          <a:ln w="12700">
            <a:solidFill>
              <a:srgbClr val="A4C2FE"/>
            </a:solidFill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 defTabSz="762000"/>
            <a:r>
              <a:rPr lang="fr-FR" sz="3600" i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Audit national Sfmu-Meah</a:t>
            </a:r>
          </a:p>
        </p:txBody>
      </p:sp>
      <p:sp>
        <p:nvSpPr>
          <p:cNvPr id="24579" name="Espace réservé du contenu 2"/>
          <p:cNvSpPr txBox="1">
            <a:spLocks/>
          </p:cNvSpPr>
          <p:nvPr/>
        </p:nvSpPr>
        <p:spPr bwMode="auto">
          <a:xfrm>
            <a:off x="0" y="1981200"/>
            <a:ext cx="37592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51% de patients traités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Délai ttt moyen = 45 min 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Douleurs sévères </a:t>
            </a:r>
          </a:p>
          <a:p>
            <a:pPr marL="1143000" lvl="2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Morphine = 8%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fr-FR" sz="2000" i="0">
              <a:solidFill>
                <a:schemeClr val="tx1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endParaRPr lang="fr-FR" sz="2000" i="0">
              <a:solidFill>
                <a:schemeClr val="tx1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pic>
        <p:nvPicPr>
          <p:cNvPr id="24580" name="Imag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759200" y="1778000"/>
            <a:ext cx="5113867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0" y="6019801"/>
            <a:ext cx="3144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Guéant, </a:t>
            </a:r>
            <a:r>
              <a:rPr lang="fr-FR" dirty="0" err="1">
                <a:solidFill>
                  <a:srgbClr val="660066"/>
                </a:solidFill>
              </a:rPr>
              <a:t>Ricard-Hibon</a:t>
            </a:r>
            <a:r>
              <a:rPr lang="fr-FR" dirty="0">
                <a:solidFill>
                  <a:srgbClr val="660066"/>
                </a:solidFill>
              </a:rPr>
              <a:t>, EJA 2011</a:t>
            </a:r>
          </a:p>
        </p:txBody>
      </p:sp>
      <p:pic>
        <p:nvPicPr>
          <p:cNvPr id="24582" name="Image 3" descr="Image 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934" y="4572000"/>
            <a:ext cx="23184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598664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76201"/>
            <a:ext cx="2008488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5563"/>
            <a:ext cx="137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00600" y="2667000"/>
            <a:ext cx="4038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 txBox="1">
            <a:spLocks/>
          </p:cNvSpPr>
          <p:nvPr/>
        </p:nvSpPr>
        <p:spPr bwMode="auto">
          <a:xfrm>
            <a:off x="812800" y="381000"/>
            <a:ext cx="7518400" cy="1143000"/>
          </a:xfrm>
          <a:prstGeom prst="rect">
            <a:avLst/>
          </a:prstGeom>
          <a:noFill/>
          <a:ln w="12700">
            <a:solidFill>
              <a:srgbClr val="A4C2FE"/>
            </a:solidFill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 defTabSz="762000"/>
            <a:r>
              <a:rPr lang="fr-FR" sz="3600" i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Audit national Sfmu-Meah</a:t>
            </a:r>
          </a:p>
        </p:txBody>
      </p:sp>
      <p:sp>
        <p:nvSpPr>
          <p:cNvPr id="25603" name="Espace réservé du contenu 2"/>
          <p:cNvSpPr txBox="1">
            <a:spLocks/>
          </p:cNvSpPr>
          <p:nvPr/>
        </p:nvSpPr>
        <p:spPr bwMode="auto">
          <a:xfrm>
            <a:off x="0" y="2438400"/>
            <a:ext cx="4030133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8600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48 % évalués à Tfin</a:t>
            </a:r>
          </a:p>
          <a:p>
            <a:pPr marL="228600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Soulagement (n= 7265) : 23% </a:t>
            </a:r>
          </a:p>
          <a:p>
            <a:pPr marL="228600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r>
              <a:rPr lang="fr-FR" sz="2000" i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Parmi les patients évalués et présentant une douleur sévère : 61% soulagés</a:t>
            </a:r>
          </a:p>
          <a:p>
            <a:pPr marL="1143000" lvl="2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fr-FR" sz="2000" i="0">
              <a:solidFill>
                <a:schemeClr val="tx1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fr-FR" sz="2000" i="0">
              <a:solidFill>
                <a:schemeClr val="tx1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endParaRPr lang="fr-FR" sz="2000" i="0">
              <a:solidFill>
                <a:schemeClr val="tx1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sp>
        <p:nvSpPr>
          <p:cNvPr id="25604" name="ZoneTexte 5"/>
          <p:cNvSpPr txBox="1">
            <a:spLocks noChangeArrowheads="1"/>
          </p:cNvSpPr>
          <p:nvPr/>
        </p:nvSpPr>
        <p:spPr bwMode="auto">
          <a:xfrm>
            <a:off x="237067" y="6172201"/>
            <a:ext cx="3144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660066"/>
                </a:solidFill>
              </a:rPr>
              <a:t>Guéant, Ricard-Hibon, EJA 2011</a:t>
            </a:r>
          </a:p>
        </p:txBody>
      </p:sp>
      <p:pic>
        <p:nvPicPr>
          <p:cNvPr id="25605" name="Image 3" descr="Image 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5867400"/>
            <a:ext cx="23184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4667" y="2057400"/>
            <a:ext cx="4947356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60044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Analgésie en traumatologie  préhospitalière et à la SAUV : </a:t>
            </a:r>
            <a:br>
              <a:rPr lang="fr-FR" dirty="0" smtClean="0"/>
            </a:br>
            <a:r>
              <a:rPr lang="fr-FR" dirty="0" smtClean="0"/>
              <a:t>On peut faire mieux 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0"/>
            <a:ext cx="8851900" cy="2654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6000" y="5879068"/>
            <a:ext cx="460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Je vous remercie de votre attention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0854"/>
            <a:ext cx="6070600" cy="1104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19800"/>
            <a:ext cx="7696200" cy="609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95754"/>
            <a:ext cx="7696200" cy="49683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04800"/>
            <a:ext cx="8089900" cy="749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562100"/>
            <a:ext cx="90805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69400" cy="1485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943599"/>
            <a:ext cx="5778500" cy="5683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93899"/>
            <a:ext cx="6743700" cy="3949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69400" cy="1485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943599"/>
            <a:ext cx="5778500" cy="5683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14500"/>
            <a:ext cx="2498981" cy="4470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99" y="2133600"/>
            <a:ext cx="5168207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69400" cy="1485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5659410"/>
            <a:ext cx="5778500" cy="5683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8400"/>
            <a:ext cx="5168207" cy="2362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834" y="1650999"/>
            <a:ext cx="4223766" cy="3987801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4894834" y="3276600"/>
            <a:ext cx="4267200" cy="12192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304800"/>
            <a:ext cx="8089900" cy="749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054100"/>
            <a:ext cx="4521200" cy="4991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876300"/>
            <a:ext cx="4470400" cy="59817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800" y="6276945"/>
            <a:ext cx="345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660066"/>
                </a:solidFill>
              </a:rPr>
              <a:t>Young J </a:t>
            </a:r>
            <a:r>
              <a:rPr lang="fr-FR" sz="2000" dirty="0" err="1" smtClean="0">
                <a:solidFill>
                  <a:srgbClr val="660066"/>
                </a:solidFill>
              </a:rPr>
              <a:t>Emerg</a:t>
            </a:r>
            <a:r>
              <a:rPr lang="fr-FR" sz="2000" dirty="0" smtClean="0">
                <a:solidFill>
                  <a:srgbClr val="660066"/>
                </a:solidFill>
              </a:rPr>
              <a:t> Med 2013;45:46 </a:t>
            </a:r>
            <a:endParaRPr lang="fr-FR" sz="2000" dirty="0">
              <a:solidFill>
                <a:srgbClr val="660066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04800" y="2438400"/>
            <a:ext cx="4267200" cy="9906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72000" y="2933700"/>
            <a:ext cx="4267200" cy="9906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Effectiveness</a:t>
            </a:r>
            <a:r>
              <a:rPr lang="fr-FR" sz="3200" dirty="0" smtClean="0"/>
              <a:t> of </a:t>
            </a:r>
            <a:r>
              <a:rPr lang="fr-FR" sz="3200" dirty="0" err="1" smtClean="0"/>
              <a:t>prehospital</a:t>
            </a:r>
            <a:r>
              <a:rPr lang="fr-FR" sz="3200" dirty="0" smtClean="0"/>
              <a:t> morphine, </a:t>
            </a:r>
            <a:r>
              <a:rPr lang="fr-FR" sz="3200" dirty="0" err="1" smtClean="0"/>
              <a:t>fentanyl</a:t>
            </a:r>
            <a:r>
              <a:rPr lang="fr-FR" sz="3200" dirty="0" smtClean="0"/>
              <a:t> and </a:t>
            </a:r>
            <a:r>
              <a:rPr lang="fr-FR" sz="3200" dirty="0" err="1" smtClean="0"/>
              <a:t>methoxyflurane</a:t>
            </a:r>
            <a:r>
              <a:rPr lang="fr-FR" sz="3200" dirty="0" smtClean="0"/>
              <a:t> in </a:t>
            </a:r>
            <a:r>
              <a:rPr lang="fr-FR" sz="3200" dirty="0" err="1" smtClean="0"/>
              <a:t>pediatric</a:t>
            </a:r>
            <a:r>
              <a:rPr lang="fr-FR" sz="3200" dirty="0" smtClean="0"/>
              <a:t> patients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0381"/>
          </a:xfrm>
        </p:spPr>
        <p:txBody>
          <a:bodyPr/>
          <a:lstStyle/>
          <a:p>
            <a:r>
              <a:rPr lang="fr-FR" dirty="0" smtClean="0"/>
              <a:t>Etude rétrospective, comparative</a:t>
            </a:r>
          </a:p>
          <a:p>
            <a:r>
              <a:rPr lang="fr-FR" dirty="0" smtClean="0"/>
              <a:t>3 312 patients &lt; 15 ans</a:t>
            </a:r>
          </a:p>
          <a:p>
            <a:r>
              <a:rPr lang="fr-FR" dirty="0" smtClean="0"/>
              <a:t>Morphine IV, </a:t>
            </a:r>
            <a:r>
              <a:rPr lang="fr-FR" dirty="0" err="1" smtClean="0"/>
              <a:t>Fentanyl</a:t>
            </a:r>
            <a:r>
              <a:rPr lang="fr-FR" dirty="0" smtClean="0"/>
              <a:t> IN, </a:t>
            </a:r>
            <a:r>
              <a:rPr lang="fr-FR" dirty="0" err="1" smtClean="0"/>
              <a:t>Methoxyflurane</a:t>
            </a:r>
            <a:r>
              <a:rPr lang="fr-FR" dirty="0" smtClean="0"/>
              <a:t> inhalé</a:t>
            </a:r>
          </a:p>
          <a:p>
            <a:r>
              <a:rPr lang="fr-FR" dirty="0" smtClean="0"/>
              <a:t>Efficacité analgésique (∆ 30%) : 82%</a:t>
            </a:r>
          </a:p>
          <a:p>
            <a:r>
              <a:rPr lang="fr-FR" dirty="0" err="1" smtClean="0"/>
              <a:t>Methoxyflurane</a:t>
            </a:r>
            <a:r>
              <a:rPr lang="fr-FR" dirty="0" smtClean="0"/>
              <a:t> moins efficace que </a:t>
            </a:r>
            <a:r>
              <a:rPr lang="fr-FR" dirty="0" err="1" smtClean="0"/>
              <a:t>opioids</a:t>
            </a:r>
            <a:endParaRPr lang="fr-FR" dirty="0" smtClean="0"/>
          </a:p>
          <a:p>
            <a:r>
              <a:rPr lang="fr-FR" dirty="0" smtClean="0"/>
              <a:t>Morphine IV Vs </a:t>
            </a:r>
            <a:r>
              <a:rPr lang="fr-FR" dirty="0" err="1" smtClean="0"/>
              <a:t>Fentanyl</a:t>
            </a:r>
            <a:r>
              <a:rPr lang="fr-FR" dirty="0" smtClean="0"/>
              <a:t> IN : idem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054350" y="5920581"/>
            <a:ext cx="60896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Bendall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JC, </a:t>
            </a:r>
            <a:r>
              <a:rPr lang="fr-FR" sz="2000" dirty="0" err="1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Prehosp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</a:t>
            </a:r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emerg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care 2011, 15:158</a:t>
            </a:r>
            <a:endParaRPr lang="fr-FR" sz="2000" i="0" dirty="0">
              <a:solidFill>
                <a:srgbClr val="660066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Effectiveness</a:t>
            </a:r>
            <a:r>
              <a:rPr lang="fr-FR" sz="3200" dirty="0" smtClean="0"/>
              <a:t> of morphine, </a:t>
            </a:r>
            <a:r>
              <a:rPr lang="fr-FR" sz="3200" dirty="0" err="1" smtClean="0"/>
              <a:t>fentanyl</a:t>
            </a:r>
            <a:r>
              <a:rPr lang="fr-FR" sz="3200" dirty="0" smtClean="0"/>
              <a:t> and </a:t>
            </a:r>
            <a:r>
              <a:rPr lang="fr-FR" sz="3200" dirty="0" err="1" smtClean="0"/>
              <a:t>methoxyflurane</a:t>
            </a:r>
            <a:r>
              <a:rPr lang="fr-FR" sz="3200" dirty="0" smtClean="0"/>
              <a:t> in the </a:t>
            </a:r>
            <a:r>
              <a:rPr lang="fr-FR" sz="3200" dirty="0" err="1" smtClean="0"/>
              <a:t>prehospital</a:t>
            </a:r>
            <a:r>
              <a:rPr lang="fr-FR" sz="3200" dirty="0" smtClean="0"/>
              <a:t> setting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0381"/>
          </a:xfrm>
        </p:spPr>
        <p:txBody>
          <a:bodyPr>
            <a:normAutofit/>
          </a:bodyPr>
          <a:lstStyle/>
          <a:p>
            <a:r>
              <a:rPr lang="fr-FR" dirty="0" smtClean="0"/>
              <a:t>Etude rétrospective, comparative</a:t>
            </a:r>
          </a:p>
          <a:p>
            <a:r>
              <a:rPr lang="fr-FR" dirty="0" smtClean="0"/>
              <a:t>52 0146 Adultes</a:t>
            </a:r>
          </a:p>
          <a:p>
            <a:r>
              <a:rPr lang="fr-FR" dirty="0" smtClean="0"/>
              <a:t>Morphine IV, </a:t>
            </a:r>
            <a:r>
              <a:rPr lang="fr-FR" dirty="0" err="1" smtClean="0"/>
              <a:t>Fentanyl</a:t>
            </a:r>
            <a:r>
              <a:rPr lang="fr-FR" dirty="0" smtClean="0"/>
              <a:t> IN, </a:t>
            </a:r>
            <a:r>
              <a:rPr lang="fr-FR" dirty="0" err="1" smtClean="0"/>
              <a:t>Methoxyflurane</a:t>
            </a:r>
            <a:r>
              <a:rPr lang="fr-FR" dirty="0" smtClean="0"/>
              <a:t> inhalé</a:t>
            </a:r>
          </a:p>
          <a:p>
            <a:r>
              <a:rPr lang="fr-FR" dirty="0" smtClean="0"/>
              <a:t>Efficacité analgésique </a:t>
            </a:r>
            <a:r>
              <a:rPr lang="fr-FR" dirty="0" err="1" smtClean="0"/>
              <a:t>opioids</a:t>
            </a:r>
            <a:r>
              <a:rPr lang="fr-FR" dirty="0" smtClean="0"/>
              <a:t> (∆ 30%) : &gt; 80%</a:t>
            </a:r>
          </a:p>
          <a:p>
            <a:r>
              <a:rPr lang="fr-FR" dirty="0" err="1" smtClean="0"/>
              <a:t>Methoxyflurane</a:t>
            </a:r>
            <a:r>
              <a:rPr lang="fr-FR" dirty="0" smtClean="0"/>
              <a:t> moins efficace que </a:t>
            </a:r>
            <a:r>
              <a:rPr lang="fr-FR" dirty="0" err="1" smtClean="0"/>
              <a:t>opioids</a:t>
            </a:r>
            <a:endParaRPr lang="fr-FR" dirty="0" smtClean="0"/>
          </a:p>
          <a:p>
            <a:r>
              <a:rPr lang="fr-FR" dirty="0" smtClean="0"/>
              <a:t>Morphine IV plus efficace que </a:t>
            </a:r>
            <a:r>
              <a:rPr lang="fr-FR" dirty="0" err="1" smtClean="0"/>
              <a:t>Fentanyl</a:t>
            </a:r>
            <a:r>
              <a:rPr lang="fr-FR" dirty="0" smtClean="0"/>
              <a:t> IN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054350" y="5920581"/>
            <a:ext cx="60896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Bendall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JC, </a:t>
            </a:r>
            <a:r>
              <a:rPr lang="fr-FR" sz="2000" dirty="0" err="1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Prehosp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</a:t>
            </a:r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emerg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care 2011, 15:158</a:t>
            </a:r>
            <a:endParaRPr lang="fr-FR" sz="2000" i="0" dirty="0">
              <a:solidFill>
                <a:srgbClr val="660066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3849"/>
            <a:ext cx="8216900" cy="20354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2359342"/>
            <a:ext cx="8229600" cy="362235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Etude multicentrique </a:t>
            </a:r>
            <a:r>
              <a:rPr lang="fr-FR" dirty="0" err="1" smtClean="0"/>
              <a:t>francaise</a:t>
            </a:r>
            <a:endParaRPr lang="fr-FR" dirty="0" smtClean="0"/>
          </a:p>
          <a:p>
            <a:r>
              <a:rPr lang="fr-FR" dirty="0" smtClean="0"/>
              <a:t>Etude randomisée contrôlée </a:t>
            </a:r>
          </a:p>
          <a:p>
            <a:r>
              <a:rPr lang="fr-FR" dirty="0" smtClean="0"/>
              <a:t>12 SMUR et 65 réanimations</a:t>
            </a:r>
          </a:p>
          <a:p>
            <a:r>
              <a:rPr lang="fr-FR" dirty="0" smtClean="0"/>
              <a:t>655 Patients inclus</a:t>
            </a:r>
          </a:p>
          <a:p>
            <a:r>
              <a:rPr lang="fr-FR" dirty="0" smtClean="0"/>
              <a:t>2 Groupes pour l’ISR :</a:t>
            </a:r>
          </a:p>
          <a:p>
            <a:pPr lvl="1"/>
            <a:r>
              <a:rPr lang="fr-FR" dirty="0" err="1" smtClean="0"/>
              <a:t>Ketamine</a:t>
            </a:r>
            <a:r>
              <a:rPr lang="fr-FR" dirty="0" smtClean="0"/>
              <a:t> – </a:t>
            </a:r>
            <a:r>
              <a:rPr lang="fr-FR" dirty="0" err="1" smtClean="0"/>
              <a:t>Célocurine</a:t>
            </a:r>
            <a:endParaRPr lang="fr-FR" dirty="0" smtClean="0"/>
          </a:p>
          <a:p>
            <a:pPr lvl="1"/>
            <a:r>
              <a:rPr lang="fr-FR" dirty="0" err="1" smtClean="0"/>
              <a:t>Etomidate</a:t>
            </a:r>
            <a:r>
              <a:rPr lang="fr-FR" dirty="0" smtClean="0"/>
              <a:t> – </a:t>
            </a:r>
            <a:r>
              <a:rPr lang="fr-FR" dirty="0" err="1" smtClean="0"/>
              <a:t>Célocurine</a:t>
            </a:r>
            <a:endParaRPr lang="fr-FR" dirty="0" smtClean="0"/>
          </a:p>
          <a:p>
            <a:r>
              <a:rPr lang="fr-FR" dirty="0" smtClean="0"/>
              <a:t>Critère principal de jugement : SOFA score 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050" y="0"/>
            <a:ext cx="9944100" cy="2476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209800"/>
            <a:ext cx="8267700" cy="4203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050" y="0"/>
            <a:ext cx="9944100" cy="2476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968500"/>
            <a:ext cx="7861300" cy="4889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050" y="0"/>
            <a:ext cx="9944100" cy="2476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27200"/>
            <a:ext cx="7886700" cy="5130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13589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8000" y="6107668"/>
            <a:ext cx="408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Richards JR, Am J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2013, 31:90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933558"/>
            <a:ext cx="4953000" cy="29053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9900"/>
            <a:ext cx="4610100" cy="246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8600"/>
            <a:ext cx="8610600" cy="1549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3000" y="6260068"/>
            <a:ext cx="308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Rickard</a:t>
            </a:r>
            <a:r>
              <a:rPr lang="fr-FR" dirty="0" smtClean="0">
                <a:solidFill>
                  <a:srgbClr val="660066"/>
                </a:solidFill>
              </a:rPr>
              <a:t>, Am J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2007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651000"/>
            <a:ext cx="7086600" cy="355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8600"/>
            <a:ext cx="8610600" cy="1549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3000" y="6260068"/>
            <a:ext cx="308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Rickard</a:t>
            </a:r>
            <a:r>
              <a:rPr lang="fr-FR" dirty="0" smtClean="0">
                <a:solidFill>
                  <a:srgbClr val="660066"/>
                </a:solidFill>
              </a:rPr>
              <a:t>, Am J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2007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568"/>
            <a:ext cx="4711700" cy="4127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78000"/>
            <a:ext cx="4572000" cy="3924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8600"/>
            <a:ext cx="8610600" cy="1549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53000" y="6260068"/>
            <a:ext cx="308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Rickard</a:t>
            </a:r>
            <a:r>
              <a:rPr lang="fr-FR" dirty="0" smtClean="0">
                <a:solidFill>
                  <a:srgbClr val="660066"/>
                </a:solidFill>
              </a:rPr>
              <a:t>, Am J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2007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" y="2368550"/>
            <a:ext cx="8978900" cy="2120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8077200" cy="12476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114260"/>
            <a:ext cx="7937500" cy="723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" y="6368534"/>
            <a:ext cx="42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Andolfatto</a:t>
            </a:r>
            <a:r>
              <a:rPr lang="fr-FR" dirty="0" smtClean="0">
                <a:solidFill>
                  <a:srgbClr val="660066"/>
                </a:solidFill>
              </a:rPr>
              <a:t> G, 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2012; 59:504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14" y="2514600"/>
            <a:ext cx="8902124" cy="26854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8077200" cy="12476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1114260"/>
            <a:ext cx="7937500" cy="723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" y="6368534"/>
            <a:ext cx="42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Andolfatto</a:t>
            </a:r>
            <a:r>
              <a:rPr lang="fr-FR" dirty="0" smtClean="0">
                <a:solidFill>
                  <a:srgbClr val="660066"/>
                </a:solidFill>
              </a:rPr>
              <a:t> G, Ann </a:t>
            </a:r>
            <a:r>
              <a:rPr lang="fr-FR" dirty="0" err="1" smtClean="0">
                <a:solidFill>
                  <a:srgbClr val="660066"/>
                </a:solidFill>
              </a:rPr>
              <a:t>Emerg</a:t>
            </a:r>
            <a:r>
              <a:rPr lang="fr-FR" dirty="0" smtClean="0">
                <a:solidFill>
                  <a:srgbClr val="660066"/>
                </a:solidFill>
              </a:rPr>
              <a:t> Med 2012; 59:504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62200"/>
            <a:ext cx="8674100" cy="19024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381000"/>
            <a:ext cx="8788400" cy="133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714500"/>
            <a:ext cx="8023311" cy="431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67" y="6032500"/>
            <a:ext cx="8310033" cy="82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936" y="323849"/>
            <a:ext cx="3614363" cy="8953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98" y="0"/>
            <a:ext cx="4847302" cy="68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274638"/>
            <a:ext cx="7404100" cy="1028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8850"/>
            <a:ext cx="9074150" cy="22655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8375650" cy="13212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47800" y="6400800"/>
            <a:ext cx="308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Lang T, Am J Emerge Med 2007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" y="2057400"/>
            <a:ext cx="7607300" cy="393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ambulances médicalisées font mieux !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320381"/>
          </a:xfrm>
        </p:spPr>
        <p:txBody>
          <a:bodyPr>
            <a:normAutofit/>
          </a:bodyPr>
          <a:lstStyle/>
          <a:p>
            <a:r>
              <a:rPr lang="fr-FR" dirty="0" smtClean="0"/>
              <a:t>Etude prospective</a:t>
            </a:r>
          </a:p>
          <a:p>
            <a:r>
              <a:rPr lang="fr-FR" dirty="0" smtClean="0"/>
              <a:t>304 patients traumatisés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054350" y="5920581"/>
            <a:ext cx="60896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Bounes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, Ann Fr </a:t>
            </a:r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Anesth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</a:t>
            </a:r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Reanim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2010, 29:699</a:t>
            </a:r>
            <a:endParaRPr lang="fr-FR" sz="2000" i="0" dirty="0">
              <a:solidFill>
                <a:srgbClr val="660066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048000"/>
            <a:ext cx="8559800" cy="2527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1337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ambulances médicalisées font </a:t>
            </a:r>
            <a:r>
              <a:rPr lang="fr-FR" sz="3600" dirty="0" smtClean="0"/>
              <a:t>mieux</a:t>
            </a:r>
            <a:r>
              <a:rPr lang="fr-FR" sz="3200" dirty="0" smtClean="0"/>
              <a:t> !</a:t>
            </a:r>
            <a:endParaRPr lang="fr-FR" sz="3200" dirty="0"/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054350" y="6320691"/>
            <a:ext cx="60896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Bounes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, Ann Fr </a:t>
            </a:r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Anesth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</a:t>
            </a:r>
            <a:r>
              <a:rPr lang="fr-FR" sz="2000" dirty="0" err="1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Reanim</a:t>
            </a:r>
            <a:r>
              <a:rPr lang="fr-FR" sz="2000" dirty="0" smtClean="0">
                <a:solidFill>
                  <a:srgbClr val="660066"/>
                </a:solidFill>
                <a:latin typeface="Comic Sans MS" pitchFamily="-65" charset="0"/>
                <a:ea typeface="Osaka" pitchFamily="-65" charset="-128"/>
                <a:cs typeface="Osaka" pitchFamily="-65" charset="-128"/>
              </a:rPr>
              <a:t> 2010, 29:699</a:t>
            </a:r>
            <a:endParaRPr lang="fr-FR" sz="2000" i="0" dirty="0">
              <a:solidFill>
                <a:srgbClr val="660066"/>
              </a:solidFill>
              <a:latin typeface="Comic Sans MS" pitchFamily="-65" charset="0"/>
              <a:ea typeface="Osaka" pitchFamily="-65" charset="-128"/>
              <a:cs typeface="Osaka" pitchFamily="-65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7162800" cy="4871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2667000" y="6019801"/>
            <a:ext cx="60198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>
                <a:solidFill>
                  <a:srgbClr val="660066"/>
                </a:solidFill>
                <a:latin typeface="Comic Sans MS" pitchFamily="-65" charset="0"/>
              </a:rPr>
              <a:t>Ricard-Hibon</a:t>
            </a:r>
            <a:r>
              <a:rPr lang="fr-FR" dirty="0">
                <a:solidFill>
                  <a:srgbClr val="660066"/>
                </a:solidFill>
                <a:latin typeface="Comic Sans MS" pitchFamily="-65" charset="0"/>
              </a:rPr>
              <a:t>, Ann </a:t>
            </a:r>
            <a:r>
              <a:rPr lang="fr-FR" dirty="0" err="1">
                <a:solidFill>
                  <a:srgbClr val="660066"/>
                </a:solidFill>
                <a:latin typeface="Comic Sans MS" pitchFamily="-65" charset="0"/>
              </a:rPr>
              <a:t>Emerg</a:t>
            </a:r>
            <a:r>
              <a:rPr lang="fr-FR" dirty="0">
                <a:solidFill>
                  <a:srgbClr val="660066"/>
                </a:solidFill>
                <a:latin typeface="Comic Sans MS" pitchFamily="-65" charset="0"/>
              </a:rPr>
              <a:t> Med 1999, 34:738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795867" y="404813"/>
            <a:ext cx="7682089" cy="138499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i="0" dirty="0">
                <a:solidFill>
                  <a:srgbClr val="000000"/>
                </a:solidFill>
              </a:rPr>
              <a:t>A </a:t>
            </a:r>
            <a:r>
              <a:rPr lang="fr-FR" sz="2800" i="0" dirty="0" err="1">
                <a:solidFill>
                  <a:srgbClr val="000000"/>
                </a:solidFill>
              </a:rPr>
              <a:t>Quality</a:t>
            </a:r>
            <a:r>
              <a:rPr lang="fr-FR" sz="2800" i="0" dirty="0">
                <a:solidFill>
                  <a:srgbClr val="000000"/>
                </a:solidFill>
              </a:rPr>
              <a:t> Control Program for Acute Pain Management in </a:t>
            </a:r>
            <a:r>
              <a:rPr lang="fr-FR" sz="2800" i="0" dirty="0" err="1">
                <a:solidFill>
                  <a:srgbClr val="000000"/>
                </a:solidFill>
              </a:rPr>
              <a:t>Out-of-Hospital</a:t>
            </a:r>
            <a:r>
              <a:rPr lang="fr-FR" sz="2800" i="0" dirty="0">
                <a:solidFill>
                  <a:srgbClr val="000000"/>
                </a:solidFill>
              </a:rPr>
              <a:t> </a:t>
            </a:r>
            <a:r>
              <a:rPr lang="fr-FR" sz="2800" i="0" dirty="0" err="1">
                <a:solidFill>
                  <a:srgbClr val="000000"/>
                </a:solidFill>
              </a:rPr>
              <a:t>Critical</a:t>
            </a:r>
            <a:r>
              <a:rPr lang="fr-FR" sz="2800" i="0" dirty="0">
                <a:solidFill>
                  <a:srgbClr val="000000"/>
                </a:solidFill>
              </a:rPr>
              <a:t> Care </a:t>
            </a:r>
            <a:r>
              <a:rPr lang="fr-FR" sz="2800" i="0" dirty="0" err="1">
                <a:solidFill>
                  <a:srgbClr val="000000"/>
                </a:solidFill>
              </a:rPr>
              <a:t>Medicine</a:t>
            </a:r>
            <a:endParaRPr lang="fr-FR" sz="2800" i="0" dirty="0">
              <a:solidFill>
                <a:srgbClr val="000000"/>
              </a:solidFill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143000" y="5440363"/>
            <a:ext cx="28095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sz="2000" i="0"/>
              <a:t>49% de patients soulagés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5105400" y="5440363"/>
            <a:ext cx="280958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lang="fr-FR" sz="2000" i="0"/>
              <a:t>67% de patients soulagés</a:t>
            </a:r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648200" y="1600201"/>
            <a:ext cx="4495800" cy="3859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0231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0" y="1600200"/>
            <a:ext cx="45847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 txBox="1">
            <a:spLocks/>
          </p:cNvSpPr>
          <p:nvPr/>
        </p:nvSpPr>
        <p:spPr bwMode="auto">
          <a:xfrm>
            <a:off x="372533" y="304800"/>
            <a:ext cx="8771467" cy="1143000"/>
          </a:xfrm>
          <a:prstGeom prst="rect">
            <a:avLst/>
          </a:prstGeom>
          <a:noFill/>
          <a:ln w="12700">
            <a:solidFill>
              <a:srgbClr val="A4C2FE"/>
            </a:solidFill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 defTabSz="762000"/>
            <a:r>
              <a:rPr lang="fr-FR" sz="3200" i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Etude Sfmu-Meah : Etude rétrospective d’amélioration des pratiques</a:t>
            </a:r>
          </a:p>
        </p:txBody>
      </p:sp>
      <p:sp>
        <p:nvSpPr>
          <p:cNvPr id="28675" name="Espace réservé du contenu 2"/>
          <p:cNvSpPr txBox="1">
            <a:spLocks/>
          </p:cNvSpPr>
          <p:nvPr/>
        </p:nvSpPr>
        <p:spPr bwMode="auto">
          <a:xfrm>
            <a:off x="372533" y="1752600"/>
            <a:ext cx="8534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8600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Audit rétrospectif : 49 services – 7516 fiches sur 3 périodes</a:t>
            </a:r>
          </a:p>
          <a:p>
            <a:pPr marL="1143000" lvl="2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»"/>
            </a:pPr>
            <a:r>
              <a:rPr lang="fr-FR" sz="2000" i="0" dirty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62% de patients douloureux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endParaRPr lang="fr-FR" sz="2000" i="0" dirty="0">
              <a:solidFill>
                <a:schemeClr val="tx1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pic>
        <p:nvPicPr>
          <p:cNvPr id="28676" name="Imag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097866" y="2922588"/>
            <a:ext cx="4617156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237067" y="6172201"/>
            <a:ext cx="3413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Guéant, </a:t>
            </a:r>
            <a:r>
              <a:rPr lang="fr-FR" dirty="0" err="1">
                <a:solidFill>
                  <a:srgbClr val="660066"/>
                </a:solidFill>
              </a:rPr>
              <a:t>Ricard-Hibon</a:t>
            </a:r>
            <a:r>
              <a:rPr lang="fr-FR" dirty="0">
                <a:solidFill>
                  <a:srgbClr val="660066"/>
                </a:solidFill>
              </a:rPr>
              <a:t>, AFMU 2010</a:t>
            </a:r>
          </a:p>
        </p:txBody>
      </p:sp>
      <p:pic>
        <p:nvPicPr>
          <p:cNvPr id="28678" name="Image 3" descr="Image 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" y="5257800"/>
            <a:ext cx="23184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 txBox="1">
            <a:spLocks/>
          </p:cNvSpPr>
          <p:nvPr/>
        </p:nvSpPr>
        <p:spPr bwMode="auto">
          <a:xfrm>
            <a:off x="372533" y="457200"/>
            <a:ext cx="8771467" cy="1143000"/>
          </a:xfrm>
          <a:prstGeom prst="rect">
            <a:avLst/>
          </a:prstGeom>
          <a:noFill/>
          <a:ln w="12700">
            <a:solidFill>
              <a:srgbClr val="A4C2FE"/>
            </a:solidFill>
            <a:miter lim="800000"/>
            <a:headEnd/>
            <a:tailEnd/>
          </a:ln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 defTabSz="762000"/>
            <a:r>
              <a:rPr lang="fr-FR" sz="3200" i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Etude Sfmu-Meah : Etude rétrospective d’amélioration des pratiques</a:t>
            </a:r>
          </a:p>
        </p:txBody>
      </p:sp>
      <p:sp>
        <p:nvSpPr>
          <p:cNvPr id="29699" name="Espace réservé du contenu 2"/>
          <p:cNvSpPr txBox="1">
            <a:spLocks/>
          </p:cNvSpPr>
          <p:nvPr/>
        </p:nvSpPr>
        <p:spPr bwMode="auto">
          <a:xfrm>
            <a:off x="304800" y="1981200"/>
            <a:ext cx="8195733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•"/>
            </a:pPr>
            <a:r>
              <a:rPr lang="fr-FR" sz="2200" i="0" dirty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Audit National SFMU – </a:t>
            </a:r>
            <a:r>
              <a:rPr lang="fr-FR" sz="2200" i="0" dirty="0" err="1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Meah</a:t>
            </a:r>
            <a:r>
              <a:rPr lang="fr-FR" sz="2200" i="0" dirty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 : 3 périodes successives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»"/>
            </a:pPr>
            <a:r>
              <a:rPr lang="fr-FR" i="0" dirty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46% de patients traités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»"/>
            </a:pPr>
            <a:r>
              <a:rPr lang="fr-FR" i="0" dirty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Arrivée – Traitement = 40 min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»"/>
            </a:pPr>
            <a:r>
              <a:rPr lang="fr-FR" i="0" dirty="0">
                <a:solidFill>
                  <a:schemeClr val="tx1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Utilisation de la morphine = 3 %</a:t>
            </a:r>
          </a:p>
          <a:p>
            <a:pPr marL="685800" lvl="1" indent="-228600" defTabSz="76200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chemeClr val="tx2"/>
              </a:buClr>
              <a:buSzPct val="100000"/>
              <a:buFontTx/>
              <a:buChar char="–"/>
            </a:pPr>
            <a:endParaRPr lang="fr-FR" sz="2200" i="0" dirty="0">
              <a:solidFill>
                <a:schemeClr val="tx1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pic>
        <p:nvPicPr>
          <p:cNvPr id="29700" name="Imag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675012" y="2667000"/>
            <a:ext cx="44689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ZoneTexte 7"/>
          <p:cNvSpPr txBox="1">
            <a:spLocks noChangeArrowheads="1"/>
          </p:cNvSpPr>
          <p:nvPr/>
        </p:nvSpPr>
        <p:spPr bwMode="auto">
          <a:xfrm>
            <a:off x="237067" y="6172201"/>
            <a:ext cx="3413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Guéant, </a:t>
            </a:r>
            <a:r>
              <a:rPr lang="fr-FR" dirty="0" err="1">
                <a:solidFill>
                  <a:srgbClr val="660066"/>
                </a:solidFill>
              </a:rPr>
              <a:t>Ricard-Hibon</a:t>
            </a:r>
            <a:r>
              <a:rPr lang="fr-FR" dirty="0">
                <a:solidFill>
                  <a:srgbClr val="660066"/>
                </a:solidFill>
              </a:rPr>
              <a:t>, AFMU 2010</a:t>
            </a:r>
          </a:p>
        </p:txBody>
      </p:sp>
      <p:pic>
        <p:nvPicPr>
          <p:cNvPr id="29702" name="Image 3" descr="Image 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134" y="5257800"/>
            <a:ext cx="23184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3849"/>
            <a:ext cx="8445499" cy="20921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6184900"/>
            <a:ext cx="4127500" cy="673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3428999"/>
            <a:ext cx="7835899" cy="23036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381249"/>
            <a:ext cx="7607298" cy="994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1240</Words>
  <Application>Microsoft Macintosh PowerPoint</Application>
  <PresentationFormat>Présentation à l'écran (4:3)</PresentationFormat>
  <Paragraphs>197</Paragraphs>
  <Slides>86</Slides>
  <Notes>10</Notes>
  <HiddenSlides>25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86</vt:i4>
      </vt:variant>
    </vt:vector>
  </HeadingPairs>
  <TitlesOfParts>
    <vt:vector size="89" baseType="lpstr">
      <vt:lpstr>Thème Office</vt:lpstr>
      <vt:lpstr>Image</vt:lpstr>
      <vt:lpstr>Graphique</vt:lpstr>
      <vt:lpstr>Analgésie-sédation du patient polytraumatisé en préhospitalier et à la SAUV</vt:lpstr>
      <vt:lpstr>Le traumatisé grave</vt:lpstr>
      <vt:lpstr>Société Française d’Anesthésie et de Réanimation Société Française de Médecine d’Urgence   Recommandations Formalisées d’Experts 2010 :  Sédation et Analgésie en Structure d’Urgence   Réactualisation de la Conférence d’Experts de la SFAR de 1999  Présentation Officielle du Texte d’Experts  Congrès SFAR 2010   Samedi 25 Septembre 2010 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Le MEOPA 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Morphine vs Fentanyl en préhosp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Douleur au SAU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Analgésie en traumatologie  préhospitalière et à la SAUV :  On peut faire mieux  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Effectiveness of prehospital morphine, fentanyl and methoxyflurane in pediatric patients</vt:lpstr>
      <vt:lpstr>Effectiveness of morphine, fentanyl and methoxyflurane in the prehospital setting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Les ambulances médicalisées font mieux !</vt:lpstr>
      <vt:lpstr>Les ambulances médicalisées font mieux !</vt:lpstr>
      <vt:lpstr>Diapositive 84</vt:lpstr>
      <vt:lpstr>Diapositive 85</vt:lpstr>
      <vt:lpstr>Diapositive 86</vt:lpstr>
    </vt:vector>
  </TitlesOfParts>
  <Company>SMUR Beaujon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agnes Ricard</dc:creator>
  <cp:lastModifiedBy>agnes Ricard</cp:lastModifiedBy>
  <cp:revision>196</cp:revision>
  <dcterms:created xsi:type="dcterms:W3CDTF">2014-10-03T05:31:30Z</dcterms:created>
  <dcterms:modified xsi:type="dcterms:W3CDTF">2014-10-03T05:55:58Z</dcterms:modified>
</cp:coreProperties>
</file>